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7"/>
  </p:notesMasterIdLst>
  <p:sldIdLst>
    <p:sldId id="256" r:id="rId2"/>
    <p:sldId id="257" r:id="rId3"/>
    <p:sldId id="258" r:id="rId4"/>
    <p:sldId id="259" r:id="rId5"/>
    <p:sldId id="260" r:id="rId6"/>
    <p:sldId id="262" r:id="rId7"/>
    <p:sldId id="264" r:id="rId8"/>
    <p:sldId id="266" r:id="rId9"/>
    <p:sldId id="267" r:id="rId10"/>
    <p:sldId id="268" r:id="rId11"/>
    <p:sldId id="269" r:id="rId12"/>
    <p:sldId id="272" r:id="rId13"/>
    <p:sldId id="274"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EABCBF"/>
    <a:srgbClr val="001A0F"/>
    <a:srgbClr val="ED7E6F"/>
    <a:srgbClr val="4FC400"/>
    <a:srgbClr val="FFD757"/>
    <a:srgbClr val="D32D51"/>
    <a:srgbClr val="339966"/>
    <a:srgbClr val="260E56"/>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93" autoAdjust="0"/>
  </p:normalViewPr>
  <p:slideViewPr>
    <p:cSldViewPr snapToGrid="0" showGuides="1">
      <p:cViewPr varScale="1">
        <p:scale>
          <a:sx n="89" d="100"/>
          <a:sy n="89" d="100"/>
        </p:scale>
        <p:origin x="13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B87ECDB-C552-42F6-9B52-6548A18B206B}">
      <dgm:prSet/>
      <dgm:spPr/>
      <dgm:t>
        <a:bodyPr/>
        <a:lstStyle/>
        <a:p>
          <a:pPr>
            <a:lnSpc>
              <a:spcPct val="100000"/>
            </a:lnSpc>
          </a:pPr>
          <a:r>
            <a:rPr lang="en-US" dirty="0">
              <a:solidFill>
                <a:schemeClr val="bg1"/>
              </a:solidFill>
            </a:rPr>
            <a:t>Unsupervised Algorithm</a:t>
          </a:r>
        </a:p>
      </dgm:t>
    </dgm:pt>
    <dgm:pt modelId="{0DC560D9-C62C-41BA-8D68-CB78933BFF0C}" type="parTrans" cxnId="{91AFA996-5E3B-401C-B400-E70DBD4A4AB6}">
      <dgm:prSet/>
      <dgm:spPr/>
      <dgm:t>
        <a:bodyPr/>
        <a:lstStyle/>
        <a:p>
          <a:endParaRPr lang="en-US"/>
        </a:p>
      </dgm:t>
    </dgm:pt>
    <dgm:pt modelId="{80EFB54F-1AC8-40D9-981D-4C85160A5799}" type="sibTrans" cxnId="{91AFA996-5E3B-401C-B400-E70DBD4A4AB6}">
      <dgm:prSet/>
      <dgm:spPr/>
      <dgm:t>
        <a:bodyPr/>
        <a:lstStyle/>
        <a:p>
          <a:endParaRPr lang="en-US"/>
        </a:p>
      </dgm:t>
    </dgm:pt>
    <dgm:pt modelId="{419DF63C-9792-4EF5-9125-1EEF4D07C33F}">
      <dgm:prSet/>
      <dgm:spPr/>
      <dgm:t>
        <a:bodyPr/>
        <a:lstStyle/>
        <a:p>
          <a:pPr>
            <a:lnSpc>
              <a:spcPct val="100000"/>
            </a:lnSpc>
          </a:pPr>
          <a:r>
            <a:rPr lang="en-US" dirty="0">
              <a:solidFill>
                <a:schemeClr val="bg1"/>
              </a:solidFill>
            </a:rPr>
            <a:t>Semi-Supervised Algorithm</a:t>
          </a: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dgm:t>
        <a:bodyPr/>
        <a:lstStyle/>
        <a:p>
          <a:pPr>
            <a:lnSpc>
              <a:spcPct val="100000"/>
            </a:lnSpc>
          </a:pPr>
          <a:r>
            <a:rPr lang="en-US" dirty="0">
              <a:solidFill>
                <a:schemeClr val="bg1"/>
              </a:solidFill>
            </a:rPr>
            <a:t>     Reinforcement Algorithm</a:t>
          </a: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30269CC2-8DD6-4402-82F3-18F164A732FF}">
      <dgm:prSet/>
      <dgm:spPr/>
      <dgm:t>
        <a:bodyPr/>
        <a:lstStyle/>
        <a:p>
          <a:pPr>
            <a:lnSpc>
              <a:spcPct val="100000"/>
            </a:lnSpc>
          </a:pPr>
          <a:r>
            <a:rPr lang="en-US" dirty="0">
              <a:solidFill>
                <a:schemeClr val="bg1"/>
              </a:solidFill>
            </a:rPr>
            <a:t>Supervised Algorithm</a:t>
          </a:r>
        </a:p>
      </dgm:t>
    </dgm:pt>
    <dgm:pt modelId="{2DAA2C1D-14F6-4BCA-B047-0B53ADD46F43}" type="sibTrans" cxnId="{813C1BD6-5A4A-43F4-8BF7-0645F72381AA}">
      <dgm:prSet/>
      <dgm:spPr/>
      <dgm:t>
        <a:bodyPr/>
        <a:lstStyle/>
        <a:p>
          <a:endParaRPr lang="en-US"/>
        </a:p>
      </dgm:t>
    </dgm:pt>
    <dgm:pt modelId="{4A8A3B18-A3DE-475C-8BF1-FB4B84DDA43B}" type="parTrans" cxnId="{813C1BD6-5A4A-43F4-8BF7-0645F72381AA}">
      <dgm:prSet/>
      <dgm:spPr/>
      <dgm:t>
        <a:bodyPr/>
        <a:lstStyle/>
        <a:p>
          <a:endParaRPr lang="en-US"/>
        </a:p>
      </dgm:t>
    </dgm:pt>
    <dgm:pt modelId="{89A6B307-168A-46AE-A05B-E32F2D42C0D1}">
      <dgm:prSet/>
      <dgm:spPr/>
      <dgm:t>
        <a:bodyPr/>
        <a:lstStyle/>
        <a:p>
          <a:pPr>
            <a:lnSpc>
              <a:spcPct val="100000"/>
            </a:lnSpc>
          </a:pPr>
          <a:endParaRPr lang="en-US"/>
        </a:p>
      </dgm:t>
    </dgm:pt>
    <dgm:pt modelId="{AB0999EA-111C-446D-B7CA-1975D6E90234}" type="parTrans" cxnId="{FDE52ADD-9F34-4C0D-B192-7275EC9C97C8}">
      <dgm:prSet/>
      <dgm:spPr/>
      <dgm:t>
        <a:bodyPr/>
        <a:lstStyle/>
        <a:p>
          <a:endParaRPr lang="en-US"/>
        </a:p>
      </dgm:t>
    </dgm:pt>
    <dgm:pt modelId="{13D4B218-2407-4F12-98DC-D1315A7E43E5}" type="sibTrans" cxnId="{FDE52ADD-9F34-4C0D-B192-7275EC9C97C8}">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xfrm>
          <a:off x="0" y="2483"/>
          <a:ext cx="6605332" cy="1258927"/>
        </a:xfrm>
        <a:prstGeom prst="rect">
          <a:avLst/>
        </a:prstGeom>
        <a:gradFill rotWithShape="0">
          <a:gsLst>
            <a:gs pos="100000">
              <a:srgbClr val="374446"/>
            </a:gs>
            <a:gs pos="1000">
              <a:schemeClr val="accent4"/>
            </a:gs>
            <a:gs pos="4000">
              <a:schemeClr val="accent4"/>
            </a:gs>
          </a:gsLst>
          <a:lin ang="10800000" scaled="0"/>
        </a:gradFill>
        <a:ln>
          <a:noFill/>
        </a:ln>
        <a:effectLst/>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custScaleX="81813">
        <dgm:presLayoutVars>
          <dgm:chMax val="0"/>
          <dgm:chPref val="0"/>
        </dgm:presLayoutVars>
      </dgm:prSet>
      <dgm:spPr/>
    </dgm:pt>
    <dgm:pt modelId="{084D1940-F8FF-48AA-A0CA-908C7645C951}" type="pres">
      <dgm:prSet presAssocID="{2DAA2C1D-14F6-4BCA-B047-0B53ADD46F43}" presName="sibTrans" presStyleCnt="0"/>
      <dgm:spPr/>
    </dgm:pt>
    <dgm:pt modelId="{77B01B3A-BD8E-49B8-A78C-52B9D5357996}" type="pres">
      <dgm:prSet presAssocID="{89A6B307-168A-46AE-A05B-E32F2D42C0D1}" presName="compNode" presStyleCnt="0"/>
      <dgm:spPr/>
    </dgm:pt>
    <dgm:pt modelId="{67FA3624-C248-4F93-ACC7-221487577582}" type="pres">
      <dgm:prSet presAssocID="{89A6B307-168A-46AE-A05B-E32F2D42C0D1}" presName="bgRect" presStyleLbl="bgShp" presStyleIdx="1" presStyleCnt="5"/>
      <dgm:spPr>
        <a:gradFill rotWithShape="0">
          <a:gsLst>
            <a:gs pos="4000">
              <a:srgbClr val="000000">
                <a:lumMod val="75000"/>
                <a:lumOff val="25000"/>
              </a:srgbClr>
            </a:gs>
            <a:gs pos="81000">
              <a:srgbClr val="17B2D1">
                <a:lumMod val="75000"/>
              </a:srgbClr>
            </a:gs>
          </a:gsLst>
          <a:lin ang="10800000" scaled="0"/>
        </a:gradFill>
      </dgm:spPr>
    </dgm:pt>
    <dgm:pt modelId="{A6D92F06-5878-4EDA-91DF-E64CDFD56054}" type="pres">
      <dgm:prSet presAssocID="{89A6B307-168A-46AE-A05B-E32F2D42C0D1}" presName="iconRect" presStyleLbl="node1" presStyleIdx="1" presStyleCnt="5"/>
      <dgm:spPr/>
    </dgm:pt>
    <dgm:pt modelId="{8EDBA43E-05A7-4522-9F36-ED7123FD0D91}" type="pres">
      <dgm:prSet presAssocID="{89A6B307-168A-46AE-A05B-E32F2D42C0D1}" presName="spaceRect" presStyleCnt="0"/>
      <dgm:spPr/>
    </dgm:pt>
    <dgm:pt modelId="{341CF237-DDCA-4838-92E5-A2638DBF60C6}" type="pres">
      <dgm:prSet presAssocID="{89A6B307-168A-46AE-A05B-E32F2D42C0D1}" presName="parTx" presStyleLbl="revTx" presStyleIdx="1" presStyleCnt="5">
        <dgm:presLayoutVars>
          <dgm:chMax val="0"/>
          <dgm:chPref val="0"/>
        </dgm:presLayoutVars>
      </dgm:prSet>
      <dgm:spPr/>
    </dgm:pt>
    <dgm:pt modelId="{2CF1C668-1EE1-4CD3-9541-C1AF6A85AFC4}" type="pres">
      <dgm:prSet presAssocID="{13D4B218-2407-4F12-98DC-D1315A7E43E5}"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2" presStyleCnt="5"/>
      <dgm:spPr>
        <a:xfrm>
          <a:off x="0" y="1249576"/>
          <a:ext cx="6791323" cy="995920"/>
        </a:xfrm>
        <a:prstGeom prst="rect">
          <a:avLst/>
        </a:prstGeom>
        <a:gradFill rotWithShape="0">
          <a:gsLst>
            <a:gs pos="0">
              <a:srgbClr val="000000">
                <a:lumMod val="75000"/>
                <a:lumOff val="25000"/>
              </a:srgbClr>
            </a:gs>
            <a:gs pos="97000">
              <a:srgbClr val="000000">
                <a:lumMod val="85000"/>
                <a:lumOff val="15000"/>
              </a:srgbClr>
            </a:gs>
            <a:gs pos="24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2"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2" presStyleCnt="5" custScaleX="87909">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3"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3"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3" presStyleCnt="5" custScaleX="8645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4" presStyleCnt="5" custLinFactNeighborX="-604" custLinFactNeighborY="2202"/>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4"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3" destOrd="0" parTransId="{2B95E8EF-82FE-4F54-970D-D55C9AD8EC00}" sibTransId="{EA8773AB-BB82-4BF6-944E-80CD2086CE93}"/>
    <dgm:cxn modelId="{0772A422-4F71-4864-9F33-5CD2936DF1AE}" type="presOf" srcId="{89A6B307-168A-46AE-A05B-E32F2D42C0D1}" destId="{341CF237-DDCA-4838-92E5-A2638DBF60C6}" srcOrd="0" destOrd="0" presId="urn:microsoft.com/office/officeart/2018/2/layout/IconVerticalSolidList"/>
    <dgm:cxn modelId="{EABD5745-3DF2-441C-BBE8-F43F80F546BC}" type="presOf" srcId="{30269CC2-8DD6-4402-82F3-18F164A732FF}" destId="{F113ED77-1650-49A8-987A-A13C2A50CEA5}" srcOrd="0" destOrd="0" presId="urn:microsoft.com/office/officeart/2018/2/layout/IconVerticalSolidList"/>
    <dgm:cxn modelId="{6A72E365-335C-4381-BDDE-A13E5D366688}" type="presOf" srcId="{419DF63C-9792-4EF5-9125-1EEF4D07C33F}" destId="{8409F791-340A-4625-9294-3E680D66DB63}" srcOrd="0" destOrd="0" presId="urn:microsoft.com/office/officeart/2018/2/layout/IconVerticalSolidList"/>
    <dgm:cxn modelId="{757E5A8A-9010-4D31-B7E8-0BF8CF4B0610}" type="presOf" srcId="{2B87ECDB-C552-42F6-9B52-6548A18B206B}" destId="{AC018808-9CEA-4C61-8875-3E922AA167D7}" srcOrd="0" destOrd="0" presId="urn:microsoft.com/office/officeart/2018/2/layout/IconVerticalSolidList"/>
    <dgm:cxn modelId="{91AFA996-5E3B-401C-B400-E70DBD4A4AB6}" srcId="{162F69A6-0780-49EA-A6A8-3965C12489B2}" destId="{2B87ECDB-C552-42F6-9B52-6548A18B206B}" srcOrd="2" destOrd="0" parTransId="{0DC560D9-C62C-41BA-8D68-CB78933BFF0C}" sibTransId="{80EFB54F-1AC8-40D9-981D-4C85160A5799}"/>
    <dgm:cxn modelId="{C09F5499-DE92-448B-9FB9-A390528EB6B0}" type="presOf" srcId="{162F69A6-0780-49EA-A6A8-3965C12489B2}" destId="{05261D3E-3CC7-4C85-9E09-D67FC777908C}" srcOrd="0" destOrd="0" presId="urn:microsoft.com/office/officeart/2018/2/layout/IconVerticalSolidList"/>
    <dgm:cxn modelId="{0D9E77C3-F762-49D4-86C3-51213B71D58A}" type="presOf" srcId="{1B1E513F-BEB7-483A-8F12-A8210AEF19E9}" destId="{3CBA7321-E2AC-48FD-B351-CE3C9A4CE924}" srcOrd="0" destOrd="0" presId="urn:microsoft.com/office/officeart/2018/2/layout/IconVerticalSolidList"/>
    <dgm:cxn modelId="{813C1BD6-5A4A-43F4-8BF7-0645F72381AA}" srcId="{162F69A6-0780-49EA-A6A8-3965C12489B2}" destId="{30269CC2-8DD6-4402-82F3-18F164A732FF}" srcOrd="0" destOrd="0" parTransId="{4A8A3B18-A3DE-475C-8BF1-FB4B84DDA43B}" sibTransId="{2DAA2C1D-14F6-4BCA-B047-0B53ADD46F43}"/>
    <dgm:cxn modelId="{FDE52ADD-9F34-4C0D-B192-7275EC9C97C8}" srcId="{162F69A6-0780-49EA-A6A8-3965C12489B2}" destId="{89A6B307-168A-46AE-A05B-E32F2D42C0D1}" srcOrd="1" destOrd="0" parTransId="{AB0999EA-111C-446D-B7CA-1975D6E90234}" sibTransId="{13D4B218-2407-4F12-98DC-D1315A7E43E5}"/>
    <dgm:cxn modelId="{9CD469EF-CF99-411A-B4B3-5B2C59AF684C}" srcId="{162F69A6-0780-49EA-A6A8-3965C12489B2}" destId="{1B1E513F-BEB7-483A-8F12-A8210AEF19E9}" srcOrd="4" destOrd="0" parTransId="{DB284026-3063-4705-B72C-ADE04469BE6D}" sibTransId="{D99C9B80-BA48-46B7-8B67-372E2AFD9E86}"/>
    <dgm:cxn modelId="{6871CED7-8D51-417C-B6D8-7C296AA7930C}" type="presParOf" srcId="{05261D3E-3CC7-4C85-9E09-D67FC777908C}" destId="{25C6FE9B-AED9-47D9-807F-76A517615FC1}" srcOrd="0" destOrd="0" presId="urn:microsoft.com/office/officeart/2018/2/layout/IconVerticalSolidList"/>
    <dgm:cxn modelId="{FF0B25B8-EE5C-404F-8185-2C3C49C1D5FF}" type="presParOf" srcId="{25C6FE9B-AED9-47D9-807F-76A517615FC1}" destId="{99698387-9DF3-4127-A7DE-FCE3F05A3470}" srcOrd="0" destOrd="0" presId="urn:microsoft.com/office/officeart/2018/2/layout/IconVerticalSolidList"/>
    <dgm:cxn modelId="{A1C3441D-4B91-4C16-B504-6778591239BF}" type="presParOf" srcId="{25C6FE9B-AED9-47D9-807F-76A517615FC1}" destId="{B52E1101-E263-4511-8D8F-5A215C912C41}" srcOrd="1" destOrd="0" presId="urn:microsoft.com/office/officeart/2018/2/layout/IconVerticalSolidList"/>
    <dgm:cxn modelId="{32C3064C-09D2-4911-B213-A8FEDD587E51}" type="presParOf" srcId="{25C6FE9B-AED9-47D9-807F-76A517615FC1}" destId="{18EFBBAF-BD9F-4030-B8A4-57CCEB350921}" srcOrd="2" destOrd="0" presId="urn:microsoft.com/office/officeart/2018/2/layout/IconVerticalSolidList"/>
    <dgm:cxn modelId="{23636BE5-ECA3-4987-B595-2A9BD4622BEE}" type="presParOf" srcId="{25C6FE9B-AED9-47D9-807F-76A517615FC1}" destId="{F113ED77-1650-49A8-987A-A13C2A50CEA5}" srcOrd="3" destOrd="0" presId="urn:microsoft.com/office/officeart/2018/2/layout/IconVerticalSolidList"/>
    <dgm:cxn modelId="{7D48223B-B29C-4582-A4E4-54B34B3B882A}" type="presParOf" srcId="{05261D3E-3CC7-4C85-9E09-D67FC777908C}" destId="{084D1940-F8FF-48AA-A0CA-908C7645C951}" srcOrd="1" destOrd="0" presId="urn:microsoft.com/office/officeart/2018/2/layout/IconVerticalSolidList"/>
    <dgm:cxn modelId="{20143AF2-2904-489B-8280-24585136FA76}" type="presParOf" srcId="{05261D3E-3CC7-4C85-9E09-D67FC777908C}" destId="{77B01B3A-BD8E-49B8-A78C-52B9D5357996}" srcOrd="2" destOrd="0" presId="urn:microsoft.com/office/officeart/2018/2/layout/IconVerticalSolidList"/>
    <dgm:cxn modelId="{FBF27DC0-E2DE-4FF7-B6F8-6AA90A96DEB3}" type="presParOf" srcId="{77B01B3A-BD8E-49B8-A78C-52B9D5357996}" destId="{67FA3624-C248-4F93-ACC7-221487577582}" srcOrd="0" destOrd="0" presId="urn:microsoft.com/office/officeart/2018/2/layout/IconVerticalSolidList"/>
    <dgm:cxn modelId="{62856329-8B00-4837-88D1-16D492756A76}" type="presParOf" srcId="{77B01B3A-BD8E-49B8-A78C-52B9D5357996}" destId="{A6D92F06-5878-4EDA-91DF-E64CDFD56054}" srcOrd="1" destOrd="0" presId="urn:microsoft.com/office/officeart/2018/2/layout/IconVerticalSolidList"/>
    <dgm:cxn modelId="{0CFFE874-D264-4005-BB50-44058FF6E0EF}" type="presParOf" srcId="{77B01B3A-BD8E-49B8-A78C-52B9D5357996}" destId="{8EDBA43E-05A7-4522-9F36-ED7123FD0D91}" srcOrd="2" destOrd="0" presId="urn:microsoft.com/office/officeart/2018/2/layout/IconVerticalSolidList"/>
    <dgm:cxn modelId="{9F9D11E5-3565-42BF-B223-E5D75DA1335F}" type="presParOf" srcId="{77B01B3A-BD8E-49B8-A78C-52B9D5357996}" destId="{341CF237-DDCA-4838-92E5-A2638DBF60C6}" srcOrd="3" destOrd="0" presId="urn:microsoft.com/office/officeart/2018/2/layout/IconVerticalSolidList"/>
    <dgm:cxn modelId="{DA245F2D-1F83-4606-AC58-C658072ABDE3}" type="presParOf" srcId="{05261D3E-3CC7-4C85-9E09-D67FC777908C}" destId="{2CF1C668-1EE1-4CD3-9541-C1AF6A85AFC4}" srcOrd="3" destOrd="0" presId="urn:microsoft.com/office/officeart/2018/2/layout/IconVerticalSolidList"/>
    <dgm:cxn modelId="{B041D5DC-D73B-4FB3-B9DC-D7B994AB87C6}" type="presParOf" srcId="{05261D3E-3CC7-4C85-9E09-D67FC777908C}" destId="{922A9066-91F0-4494-8CF8-01F8511B6028}" srcOrd="4" destOrd="0" presId="urn:microsoft.com/office/officeart/2018/2/layout/IconVerticalSolidList"/>
    <dgm:cxn modelId="{48F33580-388D-48A2-B2EE-E0946238ED4A}" type="presParOf" srcId="{922A9066-91F0-4494-8CF8-01F8511B6028}" destId="{FA3369E0-5B38-4FDD-A9F5-22B9810A03F7}" srcOrd="0" destOrd="0" presId="urn:microsoft.com/office/officeart/2018/2/layout/IconVerticalSolidList"/>
    <dgm:cxn modelId="{07FFBA09-7306-4773-AE74-A3C1BDBD4EE4}" type="presParOf" srcId="{922A9066-91F0-4494-8CF8-01F8511B6028}" destId="{FADE9C4E-BFE3-4374-BE2C-676ED238ACF2}" srcOrd="1" destOrd="0" presId="urn:microsoft.com/office/officeart/2018/2/layout/IconVerticalSolidList"/>
    <dgm:cxn modelId="{B42950E1-9E5B-471E-B123-341C6C1A080B}" type="presParOf" srcId="{922A9066-91F0-4494-8CF8-01F8511B6028}" destId="{7000F0F2-143F-4CAE-BA6B-E9C401E5437A}" srcOrd="2" destOrd="0" presId="urn:microsoft.com/office/officeart/2018/2/layout/IconVerticalSolidList"/>
    <dgm:cxn modelId="{6FF1AC67-2CA4-457E-9FD6-B35DBEF25B14}" type="presParOf" srcId="{922A9066-91F0-4494-8CF8-01F8511B6028}" destId="{AC018808-9CEA-4C61-8875-3E922AA167D7}" srcOrd="3" destOrd="0" presId="urn:microsoft.com/office/officeart/2018/2/layout/IconVerticalSolidList"/>
    <dgm:cxn modelId="{AA84367A-A64B-4606-B3CD-7FEAE5328EDC}" type="presParOf" srcId="{05261D3E-3CC7-4C85-9E09-D67FC777908C}" destId="{CE46B6BD-FA9F-4C65-8E75-D8C24C71657B}" srcOrd="5" destOrd="0" presId="urn:microsoft.com/office/officeart/2018/2/layout/IconVerticalSolidList"/>
    <dgm:cxn modelId="{F1CDE1DD-7CB3-4047-A1C0-AD51219CDC7E}" type="presParOf" srcId="{05261D3E-3CC7-4C85-9E09-D67FC777908C}" destId="{B12160B6-4EC8-4B4D-A1B2-F7F5F2795F75}" srcOrd="6" destOrd="0" presId="urn:microsoft.com/office/officeart/2018/2/layout/IconVerticalSolidList"/>
    <dgm:cxn modelId="{10C9CF43-DCDB-4657-A37F-34FEF16F76F2}" type="presParOf" srcId="{B12160B6-4EC8-4B4D-A1B2-F7F5F2795F75}" destId="{DB8ABDAA-976A-4A84-A3C3-277080E19DCA}" srcOrd="0" destOrd="0" presId="urn:microsoft.com/office/officeart/2018/2/layout/IconVerticalSolidList"/>
    <dgm:cxn modelId="{2BAF604D-37EE-4C15-8AD3-5842429FC9CB}" type="presParOf" srcId="{B12160B6-4EC8-4B4D-A1B2-F7F5F2795F75}" destId="{D335376E-740A-4A47-BC5B-3381DE731CE0}" srcOrd="1" destOrd="0" presId="urn:microsoft.com/office/officeart/2018/2/layout/IconVerticalSolidList"/>
    <dgm:cxn modelId="{9F3F5532-73D1-4355-9231-F682A79F791B}" type="presParOf" srcId="{B12160B6-4EC8-4B4D-A1B2-F7F5F2795F75}" destId="{BCDE90E0-E45B-4C79-BE60-A53702208276}" srcOrd="2" destOrd="0" presId="urn:microsoft.com/office/officeart/2018/2/layout/IconVerticalSolidList"/>
    <dgm:cxn modelId="{F50DFEFD-18F6-48A7-BAC9-B3D811CD007B}" type="presParOf" srcId="{B12160B6-4EC8-4B4D-A1B2-F7F5F2795F75}" destId="{8409F791-340A-4625-9294-3E680D66DB63}" srcOrd="3" destOrd="0" presId="urn:microsoft.com/office/officeart/2018/2/layout/IconVerticalSolidList"/>
    <dgm:cxn modelId="{33035636-C263-4532-8C58-94D963E49E97}" type="presParOf" srcId="{05261D3E-3CC7-4C85-9E09-D67FC777908C}" destId="{D4892BA4-47FA-499C-84FA-3A971E9AFE41}" srcOrd="7" destOrd="0" presId="urn:microsoft.com/office/officeart/2018/2/layout/IconVerticalSolidList"/>
    <dgm:cxn modelId="{B5BD7AE5-B933-44F9-BC5B-392953382F91}" type="presParOf" srcId="{05261D3E-3CC7-4C85-9E09-D67FC777908C}" destId="{390D1410-0CB7-44D5-903C-C35615DE86E1}" srcOrd="8" destOrd="0" presId="urn:microsoft.com/office/officeart/2018/2/layout/IconVerticalSolidList"/>
    <dgm:cxn modelId="{F60D68EF-5A1E-4076-A889-A388CDE248E5}" type="presParOf" srcId="{390D1410-0CB7-44D5-903C-C35615DE86E1}" destId="{C2FCE80A-DCA0-4D7F-8F72-19CB2337E588}" srcOrd="0" destOrd="0" presId="urn:microsoft.com/office/officeart/2018/2/layout/IconVerticalSolidList"/>
    <dgm:cxn modelId="{7B499262-FFA7-4378-A350-055267DDA60F}" type="presParOf" srcId="{390D1410-0CB7-44D5-903C-C35615DE86E1}" destId="{1B0B9210-632F-4BB5-B140-1FA20D3CF123}" srcOrd="1" destOrd="0" presId="urn:microsoft.com/office/officeart/2018/2/layout/IconVerticalSolidList"/>
    <dgm:cxn modelId="{7FFEA4A1-BF45-4034-BDDB-B6EB0998AA37}" type="presParOf" srcId="{390D1410-0CB7-44D5-903C-C35615DE86E1}" destId="{E9B85894-F3EF-4216-9DD4-962DCF409217}" srcOrd="2" destOrd="0" presId="urn:microsoft.com/office/officeart/2018/2/layout/IconVerticalSolidList"/>
    <dgm:cxn modelId="{C5E5F635-021B-4EC9-B4DE-4C194FC80B27}" type="presParOf" srcId="{390D1410-0CB7-44D5-903C-C35615DE86E1}" destId="{3CBA7321-E2AC-48FD-B351-CE3C9A4CE92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8BCCCB-3734-43D5-A31C-212CEC64497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0A5004E-C83F-41D5-BA36-569375F7F83E}">
      <dgm:prSet/>
      <dgm:spPr>
        <a:gradFill rotWithShape="0">
          <a:gsLst>
            <a:gs pos="72000">
              <a:srgbClr val="FFD757"/>
            </a:gs>
            <a:gs pos="34000">
              <a:srgbClr val="FFEAA7"/>
            </a:gs>
            <a:gs pos="0">
              <a:schemeClr val="tx1"/>
            </a:gs>
            <a:gs pos="100000">
              <a:srgbClr val="FFC000"/>
            </a:gs>
          </a:gsLst>
          <a:lin ang="18900000" scaled="1"/>
        </a:gradFill>
        <a:ln>
          <a:solidFill>
            <a:srgbClr val="22544E"/>
          </a:solidFill>
        </a:ln>
      </dgm:spPr>
      <dgm:t>
        <a:bodyPr/>
        <a:lstStyle/>
        <a:p>
          <a:r>
            <a:rPr lang="en-US" b="1" dirty="0">
              <a:solidFill>
                <a:schemeClr val="bg1"/>
              </a:solidFill>
            </a:rPr>
            <a:t>Null/ Missing values Validations, Duplicate Checks </a:t>
          </a:r>
        </a:p>
      </dgm:t>
    </dgm:pt>
    <dgm:pt modelId="{BC1594AC-B544-4378-8CEF-76029C033F08}" type="parTrans" cxnId="{38EC0EBF-BFBE-4DA1-B701-28606B50D078}">
      <dgm:prSet/>
      <dgm:spPr/>
      <dgm:t>
        <a:bodyPr/>
        <a:lstStyle/>
        <a:p>
          <a:endParaRPr lang="en-US"/>
        </a:p>
      </dgm:t>
    </dgm:pt>
    <dgm:pt modelId="{D82E2E3F-81C8-4A28-B1DF-5271BFCC4BB1}" type="sibTrans" cxnId="{38EC0EBF-BFBE-4DA1-B701-28606B50D078}">
      <dgm:prSet/>
      <dgm:spPr>
        <a:ln>
          <a:solidFill>
            <a:srgbClr val="FF0000"/>
          </a:solidFill>
        </a:ln>
      </dgm:spPr>
      <dgm:t>
        <a:bodyPr/>
        <a:lstStyle/>
        <a:p>
          <a:endParaRPr lang="en-US"/>
        </a:p>
      </dgm:t>
    </dgm:pt>
    <dgm:pt modelId="{AEAD2044-3B5B-43DC-A1B6-D7AF30BB7B96}">
      <dgm:prSet custT="1"/>
      <dgm:spPr>
        <a:gradFill rotWithShape="0">
          <a:gsLst>
            <a:gs pos="33048">
              <a:srgbClr val="ED7E6F"/>
            </a:gs>
            <a:gs pos="72000">
              <a:srgbClr val="CC3300"/>
            </a:gs>
            <a:gs pos="0">
              <a:srgbClr val="FF7C80"/>
            </a:gs>
            <a:gs pos="100000">
              <a:srgbClr val="B5644B"/>
            </a:gs>
          </a:gsLst>
          <a:lin ang="18900000" scaled="1"/>
        </a:gradFill>
        <a:ln w="12700" cap="flat" cmpd="sng" algn="ctr">
          <a:solidFill>
            <a:srgbClr val="22544E"/>
          </a:solidFill>
          <a:prstDash val="solid"/>
          <a:miter lim="800000"/>
        </a:ln>
        <a:effectLst/>
      </dgm:spPr>
      <dgm:t>
        <a:bodyPr spcFirstLastPara="0" vert="horz" wrap="square" lIns="368175" tIns="35560" rIns="35560" bIns="35560" numCol="1" spcCol="1270" anchor="ctr" anchorCtr="0"/>
        <a:lstStyle/>
        <a:p>
          <a:r>
            <a:rPr lang="en-US" sz="1400" b="1" kern="1200" dirty="0">
              <a:solidFill>
                <a:schemeClr val="bg1"/>
              </a:solidFill>
            </a:rPr>
            <a:t>Identifying </a:t>
          </a:r>
          <a:r>
            <a:rPr lang="en-US" sz="1400" b="1" kern="1200" dirty="0">
              <a:solidFill>
                <a:schemeClr val="bg1"/>
              </a:solidFill>
              <a:latin typeface="Neue Haas Grotesk Text Pro"/>
              <a:ea typeface="+mn-ea"/>
              <a:cs typeface="+mn-cs"/>
            </a:rPr>
            <a:t>the</a:t>
          </a:r>
          <a:r>
            <a:rPr lang="en-US" sz="1400" b="1" kern="1200" dirty="0">
              <a:solidFill>
                <a:schemeClr val="bg1"/>
              </a:solidFill>
            </a:rPr>
            <a:t> Data format inconsistencies &amp; Data types</a:t>
          </a:r>
        </a:p>
      </dgm:t>
    </dgm:pt>
    <dgm:pt modelId="{DC74B1A2-00F8-471E-A3FD-0E1B384BA50C}" type="parTrans" cxnId="{4D84410E-CB18-4C20-96DE-D63B42F9C2E2}">
      <dgm:prSet/>
      <dgm:spPr/>
      <dgm:t>
        <a:bodyPr/>
        <a:lstStyle/>
        <a:p>
          <a:endParaRPr lang="en-US"/>
        </a:p>
      </dgm:t>
    </dgm:pt>
    <dgm:pt modelId="{2C4B7ED8-913D-46EA-99AB-5E37509623D1}" type="sibTrans" cxnId="{4D84410E-CB18-4C20-96DE-D63B42F9C2E2}">
      <dgm:prSet/>
      <dgm:spPr/>
      <dgm:t>
        <a:bodyPr/>
        <a:lstStyle/>
        <a:p>
          <a:endParaRPr lang="en-US"/>
        </a:p>
      </dgm:t>
    </dgm:pt>
    <dgm:pt modelId="{DB1BC42A-A81C-424B-8C3E-2D6D5CF8B7FE}">
      <dgm:prSet custT="1"/>
      <dgm:spPr>
        <a:gradFill rotWithShape="0">
          <a:gsLst>
            <a:gs pos="29323">
              <a:schemeClr val="tx2">
                <a:lumMod val="25000"/>
              </a:schemeClr>
            </a:gs>
            <a:gs pos="71000">
              <a:schemeClr val="tx2">
                <a:lumMod val="25000"/>
              </a:schemeClr>
            </a:gs>
            <a:gs pos="0">
              <a:srgbClr val="339966"/>
            </a:gs>
            <a:gs pos="100000">
              <a:srgbClr val="001A0F"/>
            </a:gs>
          </a:gsLst>
          <a:lin ang="18900000" scaled="1"/>
        </a:gradFill>
        <a:ln w="12700" cap="flat" cmpd="sng" algn="ctr">
          <a:solidFill>
            <a:srgbClr val="22544E"/>
          </a:solidFill>
          <a:prstDash val="solid"/>
          <a:miter lim="800000"/>
        </a:ln>
        <a:effectLst/>
      </dgm:spPr>
      <dgm:t>
        <a:bodyPr/>
        <a:lstStyle/>
        <a:p>
          <a:r>
            <a:rPr lang="en-US" sz="1400" b="1" kern="1200" dirty="0">
              <a:solidFill>
                <a:schemeClr val="bg1"/>
              </a:solidFill>
            </a:rPr>
            <a:t>Fixing the </a:t>
          </a:r>
          <a:r>
            <a:rPr lang="en-US" sz="1400" b="1" kern="1200" dirty="0">
              <a:solidFill>
                <a:schemeClr val="bg1"/>
              </a:solidFill>
              <a:latin typeface="Neue Haas Grotesk Text Pro"/>
              <a:ea typeface="+mn-ea"/>
              <a:cs typeface="+mn-cs"/>
            </a:rPr>
            <a:t>Capitalizations</a:t>
          </a:r>
          <a:r>
            <a:rPr lang="en-US" sz="1400" b="1" kern="1200" dirty="0">
              <a:solidFill>
                <a:schemeClr val="bg1"/>
              </a:solidFill>
            </a:rPr>
            <a:t>, special characters, etc.</a:t>
          </a:r>
          <a:endParaRPr lang="en-US" sz="1400" b="1" kern="1200" dirty="0">
            <a:solidFill>
              <a:schemeClr val="bg1"/>
            </a:solidFill>
            <a:latin typeface="Neue Haas Grotesk Text Pro"/>
            <a:ea typeface="+mn-ea"/>
            <a:cs typeface="+mn-cs"/>
          </a:endParaRPr>
        </a:p>
      </dgm:t>
    </dgm:pt>
    <dgm:pt modelId="{25759BB2-FAD0-4603-A914-9B9C976A14DC}" type="parTrans" cxnId="{C5D9252A-840B-4EE5-BE41-D3856FF833FC}">
      <dgm:prSet/>
      <dgm:spPr/>
      <dgm:t>
        <a:bodyPr/>
        <a:lstStyle/>
        <a:p>
          <a:endParaRPr lang="en-US"/>
        </a:p>
      </dgm:t>
    </dgm:pt>
    <dgm:pt modelId="{A58C7CB7-C449-40A2-933C-5D4C85C680C6}" type="sibTrans" cxnId="{C5D9252A-840B-4EE5-BE41-D3856FF833FC}">
      <dgm:prSet/>
      <dgm:spPr/>
      <dgm:t>
        <a:bodyPr/>
        <a:lstStyle/>
        <a:p>
          <a:endParaRPr lang="en-US"/>
        </a:p>
      </dgm:t>
    </dgm:pt>
    <dgm:pt modelId="{B79D4635-657A-494A-ACC2-D5C4C39C194E}">
      <dgm:prSet/>
      <dgm:spPr>
        <a:gradFill rotWithShape="0">
          <a:gsLst>
            <a:gs pos="40369">
              <a:schemeClr val="accent2">
                <a:lumMod val="90000"/>
              </a:schemeClr>
            </a:gs>
            <a:gs pos="79000">
              <a:schemeClr val="bg2">
                <a:lumMod val="75000"/>
                <a:lumOff val="25000"/>
              </a:schemeClr>
            </a:gs>
            <a:gs pos="0">
              <a:schemeClr val="bg2">
                <a:lumMod val="50000"/>
                <a:lumOff val="50000"/>
              </a:schemeClr>
            </a:gs>
            <a:gs pos="100000">
              <a:srgbClr val="260E56"/>
            </a:gs>
          </a:gsLst>
          <a:lin ang="18900000" scaled="1"/>
        </a:gradFill>
        <a:ln w="12700" cap="flat" cmpd="sng" algn="ctr">
          <a:solidFill>
            <a:srgbClr val="22544E"/>
          </a:solidFill>
          <a:prstDash val="solid"/>
          <a:miter lim="800000"/>
        </a:ln>
        <a:effectLst/>
      </dgm:spPr>
      <dgm:t>
        <a:bodyPr spcFirstLastPara="0" vert="horz" wrap="square" lIns="368175" tIns="35560" rIns="35560" bIns="35560" numCol="1" spcCol="1270" anchor="ctr" anchorCtr="0"/>
        <a:lstStyle/>
        <a:p>
          <a:r>
            <a:rPr lang="en-US" b="1" dirty="0">
              <a:solidFill>
                <a:schemeClr val="bg1"/>
              </a:solidFill>
            </a:rPr>
            <a:t>Identifying and Handling the Outliers.</a:t>
          </a:r>
        </a:p>
      </dgm:t>
    </dgm:pt>
    <dgm:pt modelId="{7BCE4F1B-9D0B-4E20-9494-68B74086351E}" type="parTrans" cxnId="{2EBBFFDD-E99D-405A-8A77-2DB13D4AD238}">
      <dgm:prSet/>
      <dgm:spPr/>
      <dgm:t>
        <a:bodyPr/>
        <a:lstStyle/>
        <a:p>
          <a:endParaRPr lang="en-US"/>
        </a:p>
      </dgm:t>
    </dgm:pt>
    <dgm:pt modelId="{A270FAB4-12F7-46D3-94D9-46C3DC44E5F6}" type="sibTrans" cxnId="{2EBBFFDD-E99D-405A-8A77-2DB13D4AD238}">
      <dgm:prSet/>
      <dgm:spPr/>
      <dgm:t>
        <a:bodyPr/>
        <a:lstStyle/>
        <a:p>
          <a:endParaRPr lang="en-US"/>
        </a:p>
      </dgm:t>
    </dgm:pt>
    <dgm:pt modelId="{E4469D7A-9DC3-41CF-9D69-6318BF5920B1}">
      <dgm:prSet custT="1"/>
      <dgm:spPr>
        <a:gradFill rotWithShape="0">
          <a:gsLst>
            <a:gs pos="31228">
              <a:srgbClr val="FF7C80"/>
            </a:gs>
            <a:gs pos="74000">
              <a:srgbClr val="D32D51"/>
            </a:gs>
            <a:gs pos="0">
              <a:srgbClr val="FF7C80"/>
            </a:gs>
            <a:gs pos="100000">
              <a:srgbClr val="D32D51"/>
            </a:gs>
          </a:gsLst>
          <a:lin ang="18900000" scaled="1"/>
        </a:gradFill>
        <a:ln w="12700" cap="flat" cmpd="sng" algn="ctr">
          <a:solidFill>
            <a:srgbClr val="22544E"/>
          </a:solidFill>
          <a:prstDash val="solid"/>
          <a:miter lim="800000"/>
        </a:ln>
        <a:effectLst/>
      </dgm:spPr>
      <dgm:t>
        <a:bodyPr spcFirstLastPara="0" vert="horz" wrap="square" lIns="368175" tIns="35560" rIns="35560" bIns="35560" numCol="1" spcCol="1270" anchor="ctr" anchorCtr="0"/>
        <a:lstStyle/>
        <a:p>
          <a:r>
            <a:rPr lang="en-US" sz="1400" b="1" kern="1200" dirty="0">
              <a:solidFill>
                <a:schemeClr val="bg1"/>
              </a:solidFill>
            </a:rPr>
            <a:t>Comparing the Unique values between the datasets</a:t>
          </a:r>
        </a:p>
      </dgm:t>
    </dgm:pt>
    <dgm:pt modelId="{ECFB723B-C378-46DF-8F34-77216A2E73CA}" type="parTrans" cxnId="{2AD3D278-BB3A-4330-B24A-B2FD54C33C65}">
      <dgm:prSet/>
      <dgm:spPr/>
      <dgm:t>
        <a:bodyPr/>
        <a:lstStyle/>
        <a:p>
          <a:endParaRPr lang="en-US"/>
        </a:p>
      </dgm:t>
    </dgm:pt>
    <dgm:pt modelId="{FB8CD41B-1CF2-4A38-A9A0-6A2D6E290270}" type="sibTrans" cxnId="{2AD3D278-BB3A-4330-B24A-B2FD54C33C65}">
      <dgm:prSet/>
      <dgm:spPr/>
      <dgm:t>
        <a:bodyPr/>
        <a:lstStyle/>
        <a:p>
          <a:endParaRPr lang="en-US"/>
        </a:p>
      </dgm:t>
    </dgm:pt>
    <dgm:pt modelId="{CE34CEE5-F5D6-4CFC-96FE-7832FB26B478}">
      <dgm:prSet custT="1"/>
      <dgm:spPr>
        <a:gradFill rotWithShape="0">
          <a:gsLst>
            <a:gs pos="39000">
              <a:srgbClr val="C6A867"/>
            </a:gs>
            <a:gs pos="74000">
              <a:srgbClr val="92D050"/>
            </a:gs>
            <a:gs pos="0">
              <a:srgbClr val="FF7C80"/>
            </a:gs>
            <a:gs pos="100000">
              <a:srgbClr val="92D050"/>
            </a:gs>
          </a:gsLst>
          <a:lin ang="18900000" scaled="1"/>
        </a:gradFill>
        <a:ln w="12700" cap="flat" cmpd="sng" algn="ctr">
          <a:solidFill>
            <a:srgbClr val="22544E"/>
          </a:solidFill>
          <a:prstDash val="solid"/>
          <a:miter lim="800000"/>
        </a:ln>
        <a:effectLst/>
      </dgm:spPr>
      <dgm:t>
        <a:bodyPr spcFirstLastPara="0" vert="horz" wrap="square" lIns="368175" tIns="35560" rIns="35560" bIns="35560" numCol="1" spcCol="1270" anchor="ctr" anchorCtr="0"/>
        <a:lstStyle/>
        <a:p>
          <a:r>
            <a:rPr lang="en-US" sz="1400" b="1" kern="1200" dirty="0">
              <a:solidFill>
                <a:schemeClr val="bg1"/>
              </a:solidFill>
            </a:rPr>
            <a:t>Join the </a:t>
          </a:r>
          <a:r>
            <a:rPr lang="en-US" sz="1400" b="1" kern="1200" dirty="0">
              <a:solidFill>
                <a:schemeClr val="bg1"/>
              </a:solidFill>
              <a:latin typeface="Neue Haas Grotesk Text Pro"/>
              <a:ea typeface="+mn-ea"/>
              <a:cs typeface="+mn-cs"/>
            </a:rPr>
            <a:t>datasets</a:t>
          </a:r>
          <a:r>
            <a:rPr lang="en-US" sz="1400" b="1" kern="1200" dirty="0">
              <a:solidFill>
                <a:schemeClr val="bg1"/>
              </a:solidFill>
            </a:rPr>
            <a:t> based on common columns</a:t>
          </a:r>
        </a:p>
      </dgm:t>
    </dgm:pt>
    <dgm:pt modelId="{2BAE56B0-71A9-457D-80C8-9379B6EFA829}" type="parTrans" cxnId="{CA763DFA-0995-4BC4-B3D1-54A5EF21895B}">
      <dgm:prSet/>
      <dgm:spPr/>
      <dgm:t>
        <a:bodyPr/>
        <a:lstStyle/>
        <a:p>
          <a:endParaRPr lang="en-US"/>
        </a:p>
      </dgm:t>
    </dgm:pt>
    <dgm:pt modelId="{71F195E5-72FF-40BD-B354-E10A952C09F5}" type="sibTrans" cxnId="{CA763DFA-0995-4BC4-B3D1-54A5EF21895B}">
      <dgm:prSet/>
      <dgm:spPr/>
      <dgm:t>
        <a:bodyPr/>
        <a:lstStyle/>
        <a:p>
          <a:endParaRPr lang="en-US"/>
        </a:p>
      </dgm:t>
    </dgm:pt>
    <dgm:pt modelId="{1A784424-B6C8-4BE9-A84A-016F7BF73E5B}">
      <dgm:prSet custT="1"/>
      <dgm:spPr>
        <a:gradFill rotWithShape="0">
          <a:gsLst>
            <a:gs pos="39000">
              <a:srgbClr val="FFC000"/>
            </a:gs>
            <a:gs pos="74000">
              <a:srgbClr val="FFD757"/>
            </a:gs>
            <a:gs pos="0">
              <a:srgbClr val="FF7C80"/>
            </a:gs>
            <a:gs pos="100000">
              <a:srgbClr val="FFC000"/>
            </a:gs>
          </a:gsLst>
          <a:lin ang="18900000" scaled="1"/>
        </a:gradFill>
        <a:ln w="12700" cap="flat" cmpd="sng" algn="ctr">
          <a:solidFill>
            <a:srgbClr val="22544E"/>
          </a:solidFill>
          <a:prstDash val="solid"/>
          <a:miter lim="800000"/>
        </a:ln>
        <a:effectLst/>
      </dgm:spPr>
      <dgm:t>
        <a:bodyPr spcFirstLastPara="0" vert="horz" wrap="square" lIns="368175" tIns="35560" rIns="35560" bIns="35560" numCol="1" spcCol="1270" anchor="ctr" anchorCtr="0"/>
        <a:lstStyle/>
        <a:p>
          <a:r>
            <a:rPr lang="en-US" sz="1400" b="1" kern="1200" dirty="0">
              <a:solidFill>
                <a:schemeClr val="bg1"/>
              </a:solidFill>
            </a:rPr>
            <a:t>Create dummy </a:t>
          </a:r>
          <a:r>
            <a:rPr lang="en-US" sz="1400" b="1" kern="1200" dirty="0">
              <a:solidFill>
                <a:schemeClr val="bg1"/>
              </a:solidFill>
              <a:latin typeface="Neue Haas Grotesk Text Pro"/>
              <a:ea typeface="+mn-ea"/>
              <a:cs typeface="+mn-cs"/>
            </a:rPr>
            <a:t>variables</a:t>
          </a:r>
          <a:r>
            <a:rPr lang="en-US" sz="1400" b="1" kern="1200" dirty="0">
              <a:solidFill>
                <a:schemeClr val="bg1"/>
              </a:solidFill>
            </a:rPr>
            <a:t> for String/Factor variables.</a:t>
          </a:r>
        </a:p>
      </dgm:t>
    </dgm:pt>
    <dgm:pt modelId="{1B1B23F2-64C3-4128-9274-FCF083DF908B}" type="parTrans" cxnId="{05C234E2-DC9B-41FD-9AA7-6DF17BC6C7AE}">
      <dgm:prSet/>
      <dgm:spPr/>
      <dgm:t>
        <a:bodyPr/>
        <a:lstStyle/>
        <a:p>
          <a:endParaRPr lang="en-US"/>
        </a:p>
      </dgm:t>
    </dgm:pt>
    <dgm:pt modelId="{D4440FB7-4480-48DD-A24B-993BC58754DD}" type="sibTrans" cxnId="{05C234E2-DC9B-41FD-9AA7-6DF17BC6C7AE}">
      <dgm:prSet/>
      <dgm:spPr/>
      <dgm:t>
        <a:bodyPr/>
        <a:lstStyle/>
        <a:p>
          <a:endParaRPr lang="en-US"/>
        </a:p>
      </dgm:t>
    </dgm:pt>
    <dgm:pt modelId="{94540CDC-3A26-4727-B3C6-DD0AF381C4B3}">
      <dgm:prSet/>
      <dgm:spPr/>
      <dgm:t>
        <a:bodyPr/>
        <a:lstStyle/>
        <a:p>
          <a:endParaRPr lang="en-US"/>
        </a:p>
      </dgm:t>
    </dgm:pt>
    <dgm:pt modelId="{0C705F53-B5C5-4B61-821E-9D6CF419A1BA}" type="parTrans" cxnId="{D9822A2D-7578-4A28-9BC4-A9CA2A57B5E6}">
      <dgm:prSet/>
      <dgm:spPr/>
      <dgm:t>
        <a:bodyPr/>
        <a:lstStyle/>
        <a:p>
          <a:endParaRPr lang="en-US"/>
        </a:p>
      </dgm:t>
    </dgm:pt>
    <dgm:pt modelId="{A1E2FAD0-4CCA-46E7-A868-ABFCA2E83DC8}" type="sibTrans" cxnId="{D9822A2D-7578-4A28-9BC4-A9CA2A57B5E6}">
      <dgm:prSet/>
      <dgm:spPr/>
      <dgm:t>
        <a:bodyPr/>
        <a:lstStyle/>
        <a:p>
          <a:endParaRPr lang="en-US"/>
        </a:p>
      </dgm:t>
    </dgm:pt>
    <dgm:pt modelId="{93249C06-303F-4E4E-806B-E136EBE35DED}" type="pres">
      <dgm:prSet presAssocID="{588BCCCB-3734-43D5-A31C-212CEC644970}" presName="Name0" presStyleCnt="0">
        <dgm:presLayoutVars>
          <dgm:chMax val="7"/>
          <dgm:chPref val="7"/>
          <dgm:dir/>
        </dgm:presLayoutVars>
      </dgm:prSet>
      <dgm:spPr/>
    </dgm:pt>
    <dgm:pt modelId="{8E1F3DEC-96BE-40C1-983F-8FF0D35FFFE6}" type="pres">
      <dgm:prSet presAssocID="{588BCCCB-3734-43D5-A31C-212CEC644970}" presName="Name1" presStyleCnt="0"/>
      <dgm:spPr/>
    </dgm:pt>
    <dgm:pt modelId="{EBD07978-2222-4605-9391-155F9176FB8D}" type="pres">
      <dgm:prSet presAssocID="{588BCCCB-3734-43D5-A31C-212CEC644970}" presName="cycle" presStyleCnt="0"/>
      <dgm:spPr/>
    </dgm:pt>
    <dgm:pt modelId="{3BB41429-9011-4044-81B4-36EFC7F02B51}" type="pres">
      <dgm:prSet presAssocID="{588BCCCB-3734-43D5-A31C-212CEC644970}" presName="srcNode" presStyleLbl="node1" presStyleIdx="0" presStyleCnt="7"/>
      <dgm:spPr/>
    </dgm:pt>
    <dgm:pt modelId="{E143B542-D863-46DF-996D-4C647E1503E4}" type="pres">
      <dgm:prSet presAssocID="{588BCCCB-3734-43D5-A31C-212CEC644970}" presName="conn" presStyleLbl="parChTrans1D2" presStyleIdx="0" presStyleCnt="1"/>
      <dgm:spPr/>
    </dgm:pt>
    <dgm:pt modelId="{305995C3-5793-485B-AC0C-15320A8D9AB6}" type="pres">
      <dgm:prSet presAssocID="{588BCCCB-3734-43D5-A31C-212CEC644970}" presName="extraNode" presStyleLbl="node1" presStyleIdx="0" presStyleCnt="7"/>
      <dgm:spPr/>
    </dgm:pt>
    <dgm:pt modelId="{DE51564A-88DE-4F64-93B1-23D184585FEF}" type="pres">
      <dgm:prSet presAssocID="{588BCCCB-3734-43D5-A31C-212CEC644970}" presName="dstNode" presStyleLbl="node1" presStyleIdx="0" presStyleCnt="7"/>
      <dgm:spPr/>
    </dgm:pt>
    <dgm:pt modelId="{70AD018D-9E61-49C9-AA57-345F04B04AAD}" type="pres">
      <dgm:prSet presAssocID="{E0A5004E-C83F-41D5-BA36-569375F7F83E}" presName="text_1" presStyleLbl="node1" presStyleIdx="0" presStyleCnt="7">
        <dgm:presLayoutVars>
          <dgm:bulletEnabled val="1"/>
        </dgm:presLayoutVars>
      </dgm:prSet>
      <dgm:spPr/>
    </dgm:pt>
    <dgm:pt modelId="{07CE280A-9DC6-4040-86A7-279FE1870390}" type="pres">
      <dgm:prSet presAssocID="{E0A5004E-C83F-41D5-BA36-569375F7F83E}" presName="accent_1" presStyleCnt="0"/>
      <dgm:spPr/>
    </dgm:pt>
    <dgm:pt modelId="{F89E9E77-7F91-4355-A108-389980EDE5BF}" type="pres">
      <dgm:prSet presAssocID="{E0A5004E-C83F-41D5-BA36-569375F7F83E}" presName="accentRepeatNode" presStyleLbl="solidFgAcc1" presStyleIdx="0" presStyleCnt="7" custLinFactNeighborX="-8491" custLinFactNeighborY="-340"/>
      <dgm:spPr/>
    </dgm:pt>
    <dgm:pt modelId="{D408C033-F63A-474C-85FF-4CB101DB4B32}" type="pres">
      <dgm:prSet presAssocID="{AEAD2044-3B5B-43DC-A1B6-D7AF30BB7B96}" presName="text_2" presStyleLbl="node1" presStyleIdx="1" presStyleCnt="7">
        <dgm:presLayoutVars>
          <dgm:bulletEnabled val="1"/>
        </dgm:presLayoutVars>
      </dgm:prSet>
      <dgm:spPr>
        <a:xfrm>
          <a:off x="778090" y="928196"/>
          <a:ext cx="4557876" cy="463842"/>
        </a:xfrm>
        <a:prstGeom prst="rect">
          <a:avLst/>
        </a:prstGeom>
      </dgm:spPr>
    </dgm:pt>
    <dgm:pt modelId="{B4777E49-552A-4FFF-A59A-29850E19BDC8}" type="pres">
      <dgm:prSet presAssocID="{AEAD2044-3B5B-43DC-A1B6-D7AF30BB7B96}" presName="accent_2" presStyleCnt="0"/>
      <dgm:spPr/>
    </dgm:pt>
    <dgm:pt modelId="{054EEFDB-22B6-45D8-A254-5061CEA7322F}" type="pres">
      <dgm:prSet presAssocID="{AEAD2044-3B5B-43DC-A1B6-D7AF30BB7B96}" presName="accentRepeatNode" presStyleLbl="solidFgAcc1" presStyleIdx="1" presStyleCnt="7"/>
      <dgm:spPr/>
    </dgm:pt>
    <dgm:pt modelId="{AF4CD895-5E87-44F0-8293-B979FCF29946}" type="pres">
      <dgm:prSet presAssocID="{DB1BC42A-A81C-424B-8C3E-2D6D5CF8B7FE}" presName="text_3" presStyleLbl="node1" presStyleIdx="2" presStyleCnt="7">
        <dgm:presLayoutVars>
          <dgm:bulletEnabled val="1"/>
        </dgm:presLayoutVars>
      </dgm:prSet>
      <dgm:spPr>
        <a:xfrm>
          <a:off x="1008276" y="1623858"/>
          <a:ext cx="4327690" cy="463842"/>
        </a:xfrm>
        <a:prstGeom prst="rect">
          <a:avLst/>
        </a:prstGeom>
      </dgm:spPr>
    </dgm:pt>
    <dgm:pt modelId="{BC668B3D-4AB5-45F0-94D9-0B118E4E1C87}" type="pres">
      <dgm:prSet presAssocID="{DB1BC42A-A81C-424B-8C3E-2D6D5CF8B7FE}" presName="accent_3" presStyleCnt="0"/>
      <dgm:spPr/>
    </dgm:pt>
    <dgm:pt modelId="{183574BA-6BDD-4542-9295-66BD36D16C10}" type="pres">
      <dgm:prSet presAssocID="{DB1BC42A-A81C-424B-8C3E-2D6D5CF8B7FE}" presName="accentRepeatNode" presStyleLbl="solidFgAcc1" presStyleIdx="2" presStyleCnt="7"/>
      <dgm:spPr/>
    </dgm:pt>
    <dgm:pt modelId="{EC994791-25D4-4E02-93E4-56056CE8AF65}" type="pres">
      <dgm:prSet presAssocID="{B79D4635-657A-494A-ACC2-D5C4C39C194E}" presName="text_4" presStyleLbl="node1" presStyleIdx="3" presStyleCnt="7">
        <dgm:presLayoutVars>
          <dgm:bulletEnabled val="1"/>
        </dgm:presLayoutVars>
      </dgm:prSet>
      <dgm:spPr>
        <a:xfrm>
          <a:off x="1081772" y="2320031"/>
          <a:ext cx="4254193" cy="463842"/>
        </a:xfrm>
        <a:prstGeom prst="rect">
          <a:avLst/>
        </a:prstGeom>
      </dgm:spPr>
    </dgm:pt>
    <dgm:pt modelId="{F7E5A464-C6E1-4EF3-8702-00BA71854FE6}" type="pres">
      <dgm:prSet presAssocID="{B79D4635-657A-494A-ACC2-D5C4C39C194E}" presName="accent_4" presStyleCnt="0"/>
      <dgm:spPr/>
    </dgm:pt>
    <dgm:pt modelId="{3FCBE1EE-E826-4B68-8188-D66B1FB474C2}" type="pres">
      <dgm:prSet presAssocID="{B79D4635-657A-494A-ACC2-D5C4C39C194E}" presName="accentRepeatNode" presStyleLbl="solidFgAcc1" presStyleIdx="3" presStyleCnt="7"/>
      <dgm:spPr/>
    </dgm:pt>
    <dgm:pt modelId="{19366E75-2AB9-4C3C-8FC4-D41FFDEC3278}" type="pres">
      <dgm:prSet presAssocID="{E4469D7A-9DC3-41CF-9D69-6318BF5920B1}" presName="text_5" presStyleLbl="node1" presStyleIdx="4" presStyleCnt="7">
        <dgm:presLayoutVars>
          <dgm:bulletEnabled val="1"/>
        </dgm:presLayoutVars>
      </dgm:prSet>
      <dgm:spPr>
        <a:xfrm>
          <a:off x="1008276" y="3016204"/>
          <a:ext cx="4327690" cy="463842"/>
        </a:xfrm>
        <a:prstGeom prst="rect">
          <a:avLst/>
        </a:prstGeom>
      </dgm:spPr>
    </dgm:pt>
    <dgm:pt modelId="{F4BFC873-6DD6-4277-870D-9828CF300CEE}" type="pres">
      <dgm:prSet presAssocID="{E4469D7A-9DC3-41CF-9D69-6318BF5920B1}" presName="accent_5" presStyleCnt="0"/>
      <dgm:spPr/>
    </dgm:pt>
    <dgm:pt modelId="{A9B88549-77DA-4423-9D2E-53E564F0966C}" type="pres">
      <dgm:prSet presAssocID="{E4469D7A-9DC3-41CF-9D69-6318BF5920B1}" presName="accentRepeatNode" presStyleLbl="solidFgAcc1" presStyleIdx="4" presStyleCnt="7"/>
      <dgm:spPr/>
    </dgm:pt>
    <dgm:pt modelId="{CBF42AC7-E5AE-4C7E-B6C0-E0B9DCD9E46F}" type="pres">
      <dgm:prSet presAssocID="{CE34CEE5-F5D6-4CFC-96FE-7832FB26B478}" presName="text_6" presStyleLbl="node1" presStyleIdx="5" presStyleCnt="7">
        <dgm:presLayoutVars>
          <dgm:bulletEnabled val="1"/>
        </dgm:presLayoutVars>
      </dgm:prSet>
      <dgm:spPr>
        <a:xfrm>
          <a:off x="778090" y="3711866"/>
          <a:ext cx="4557876" cy="463842"/>
        </a:xfrm>
        <a:prstGeom prst="rect">
          <a:avLst/>
        </a:prstGeom>
      </dgm:spPr>
    </dgm:pt>
    <dgm:pt modelId="{29E1F624-8105-47AB-B717-FB21DB21C954}" type="pres">
      <dgm:prSet presAssocID="{CE34CEE5-F5D6-4CFC-96FE-7832FB26B478}" presName="accent_6" presStyleCnt="0"/>
      <dgm:spPr/>
    </dgm:pt>
    <dgm:pt modelId="{C68913BA-CBE1-43B3-A339-5561BCE6274D}" type="pres">
      <dgm:prSet presAssocID="{CE34CEE5-F5D6-4CFC-96FE-7832FB26B478}" presName="accentRepeatNode" presStyleLbl="solidFgAcc1" presStyleIdx="5" presStyleCnt="7"/>
      <dgm:spPr/>
    </dgm:pt>
    <dgm:pt modelId="{60034667-2CD7-4238-8226-DCA35AC96E1F}" type="pres">
      <dgm:prSet presAssocID="{1A784424-B6C8-4BE9-A84A-016F7BF73E5B}" presName="text_7" presStyleLbl="node1" presStyleIdx="6" presStyleCnt="7" custLinFactNeighborX="-527" custLinFactNeighborY="-12398">
        <dgm:presLayoutVars>
          <dgm:bulletEnabled val="1"/>
        </dgm:presLayoutVars>
      </dgm:prSet>
      <dgm:spPr>
        <a:xfrm>
          <a:off x="331805" y="4350532"/>
          <a:ext cx="4977927" cy="463842"/>
        </a:xfrm>
        <a:prstGeom prst="rect">
          <a:avLst/>
        </a:prstGeom>
      </dgm:spPr>
    </dgm:pt>
    <dgm:pt modelId="{0841B531-5D6B-4010-A22D-746E243B01B1}" type="pres">
      <dgm:prSet presAssocID="{1A784424-B6C8-4BE9-A84A-016F7BF73E5B}" presName="accent_7" presStyleCnt="0"/>
      <dgm:spPr/>
    </dgm:pt>
    <dgm:pt modelId="{1A2C7353-27D3-423F-9BC9-B962D8173A13}" type="pres">
      <dgm:prSet presAssocID="{1A784424-B6C8-4BE9-A84A-016F7BF73E5B}" presName="accentRepeatNode" presStyleLbl="solidFgAcc1" presStyleIdx="6" presStyleCnt="7" custLinFactNeighborX="7885" custLinFactNeighborY="-7885"/>
      <dgm:spPr/>
    </dgm:pt>
  </dgm:ptLst>
  <dgm:cxnLst>
    <dgm:cxn modelId="{4D84410E-CB18-4C20-96DE-D63B42F9C2E2}" srcId="{588BCCCB-3734-43D5-A31C-212CEC644970}" destId="{AEAD2044-3B5B-43DC-A1B6-D7AF30BB7B96}" srcOrd="1" destOrd="0" parTransId="{DC74B1A2-00F8-471E-A3FD-0E1B384BA50C}" sibTransId="{2C4B7ED8-913D-46EA-99AB-5E37509623D1}"/>
    <dgm:cxn modelId="{C5D9252A-840B-4EE5-BE41-D3856FF833FC}" srcId="{588BCCCB-3734-43D5-A31C-212CEC644970}" destId="{DB1BC42A-A81C-424B-8C3E-2D6D5CF8B7FE}" srcOrd="2" destOrd="0" parTransId="{25759BB2-FAD0-4603-A914-9B9C976A14DC}" sibTransId="{A58C7CB7-C449-40A2-933C-5D4C85C680C6}"/>
    <dgm:cxn modelId="{D9822A2D-7578-4A28-9BC4-A9CA2A57B5E6}" srcId="{588BCCCB-3734-43D5-A31C-212CEC644970}" destId="{94540CDC-3A26-4727-B3C6-DD0AF381C4B3}" srcOrd="7" destOrd="0" parTransId="{0C705F53-B5C5-4B61-821E-9D6CF419A1BA}" sibTransId="{A1E2FAD0-4CCA-46E7-A868-ABFCA2E83DC8}"/>
    <dgm:cxn modelId="{05358041-32B9-4005-AFE2-43641C2D46BD}" type="presOf" srcId="{AEAD2044-3B5B-43DC-A1B6-D7AF30BB7B96}" destId="{D408C033-F63A-474C-85FF-4CB101DB4B32}" srcOrd="0" destOrd="0" presId="urn:microsoft.com/office/officeart/2008/layout/VerticalCurvedList"/>
    <dgm:cxn modelId="{2AD3D278-BB3A-4330-B24A-B2FD54C33C65}" srcId="{588BCCCB-3734-43D5-A31C-212CEC644970}" destId="{E4469D7A-9DC3-41CF-9D69-6318BF5920B1}" srcOrd="4" destOrd="0" parTransId="{ECFB723B-C378-46DF-8F34-77216A2E73CA}" sibTransId="{FB8CD41B-1CF2-4A38-A9A0-6A2D6E290270}"/>
    <dgm:cxn modelId="{04B03985-813F-4862-9C32-2509A71A8BAB}" type="presOf" srcId="{E4469D7A-9DC3-41CF-9D69-6318BF5920B1}" destId="{19366E75-2AB9-4C3C-8FC4-D41FFDEC3278}" srcOrd="0" destOrd="0" presId="urn:microsoft.com/office/officeart/2008/layout/VerticalCurvedList"/>
    <dgm:cxn modelId="{0957D986-6726-4073-8A34-C76DDB52EA64}" type="presOf" srcId="{DB1BC42A-A81C-424B-8C3E-2D6D5CF8B7FE}" destId="{AF4CD895-5E87-44F0-8293-B979FCF29946}" srcOrd="0" destOrd="0" presId="urn:microsoft.com/office/officeart/2008/layout/VerticalCurvedList"/>
    <dgm:cxn modelId="{B558099B-0CA1-45F7-B4E7-EF98D8076DBC}" type="presOf" srcId="{CE34CEE5-F5D6-4CFC-96FE-7832FB26B478}" destId="{CBF42AC7-E5AE-4C7E-B6C0-E0B9DCD9E46F}" srcOrd="0" destOrd="0" presId="urn:microsoft.com/office/officeart/2008/layout/VerticalCurvedList"/>
    <dgm:cxn modelId="{724825B0-0EF6-4375-979E-A474A0942D3B}" type="presOf" srcId="{B79D4635-657A-494A-ACC2-D5C4C39C194E}" destId="{EC994791-25D4-4E02-93E4-56056CE8AF65}" srcOrd="0" destOrd="0" presId="urn:microsoft.com/office/officeart/2008/layout/VerticalCurvedList"/>
    <dgm:cxn modelId="{163BC3B3-3E1C-4DE1-8F56-E53F37992CE8}" type="presOf" srcId="{588BCCCB-3734-43D5-A31C-212CEC644970}" destId="{93249C06-303F-4E4E-806B-E136EBE35DED}" srcOrd="0" destOrd="0" presId="urn:microsoft.com/office/officeart/2008/layout/VerticalCurvedList"/>
    <dgm:cxn modelId="{38EC0EBF-BFBE-4DA1-B701-28606B50D078}" srcId="{588BCCCB-3734-43D5-A31C-212CEC644970}" destId="{E0A5004E-C83F-41D5-BA36-569375F7F83E}" srcOrd="0" destOrd="0" parTransId="{BC1594AC-B544-4378-8CEF-76029C033F08}" sibTransId="{D82E2E3F-81C8-4A28-B1DF-5271BFCC4BB1}"/>
    <dgm:cxn modelId="{0AF723D5-9F97-44B5-BBAF-2699C48B5768}" type="presOf" srcId="{D82E2E3F-81C8-4A28-B1DF-5271BFCC4BB1}" destId="{E143B542-D863-46DF-996D-4C647E1503E4}" srcOrd="0" destOrd="0" presId="urn:microsoft.com/office/officeart/2008/layout/VerticalCurvedList"/>
    <dgm:cxn modelId="{B6644BDC-7CD0-4B88-927B-34C91480DD9B}" type="presOf" srcId="{E0A5004E-C83F-41D5-BA36-569375F7F83E}" destId="{70AD018D-9E61-49C9-AA57-345F04B04AAD}" srcOrd="0" destOrd="0" presId="urn:microsoft.com/office/officeart/2008/layout/VerticalCurvedList"/>
    <dgm:cxn modelId="{2EBBFFDD-E99D-405A-8A77-2DB13D4AD238}" srcId="{588BCCCB-3734-43D5-A31C-212CEC644970}" destId="{B79D4635-657A-494A-ACC2-D5C4C39C194E}" srcOrd="3" destOrd="0" parTransId="{7BCE4F1B-9D0B-4E20-9494-68B74086351E}" sibTransId="{A270FAB4-12F7-46D3-94D9-46C3DC44E5F6}"/>
    <dgm:cxn modelId="{05C234E2-DC9B-41FD-9AA7-6DF17BC6C7AE}" srcId="{588BCCCB-3734-43D5-A31C-212CEC644970}" destId="{1A784424-B6C8-4BE9-A84A-016F7BF73E5B}" srcOrd="6" destOrd="0" parTransId="{1B1B23F2-64C3-4128-9274-FCF083DF908B}" sibTransId="{D4440FB7-4480-48DD-A24B-993BC58754DD}"/>
    <dgm:cxn modelId="{9E3A34EB-2435-4A5C-89B4-5A988498CBC5}" type="presOf" srcId="{1A784424-B6C8-4BE9-A84A-016F7BF73E5B}" destId="{60034667-2CD7-4238-8226-DCA35AC96E1F}" srcOrd="0" destOrd="0" presId="urn:microsoft.com/office/officeart/2008/layout/VerticalCurvedList"/>
    <dgm:cxn modelId="{CA763DFA-0995-4BC4-B3D1-54A5EF21895B}" srcId="{588BCCCB-3734-43D5-A31C-212CEC644970}" destId="{CE34CEE5-F5D6-4CFC-96FE-7832FB26B478}" srcOrd="5" destOrd="0" parTransId="{2BAE56B0-71A9-457D-80C8-9379B6EFA829}" sibTransId="{71F195E5-72FF-40BD-B354-E10A952C09F5}"/>
    <dgm:cxn modelId="{38938D5A-613C-4CC1-8E62-AE8A93532F0D}" type="presParOf" srcId="{93249C06-303F-4E4E-806B-E136EBE35DED}" destId="{8E1F3DEC-96BE-40C1-983F-8FF0D35FFFE6}" srcOrd="0" destOrd="0" presId="urn:microsoft.com/office/officeart/2008/layout/VerticalCurvedList"/>
    <dgm:cxn modelId="{9E155B9F-22C7-4389-8E2A-93E4B20C507C}" type="presParOf" srcId="{8E1F3DEC-96BE-40C1-983F-8FF0D35FFFE6}" destId="{EBD07978-2222-4605-9391-155F9176FB8D}" srcOrd="0" destOrd="0" presId="urn:microsoft.com/office/officeart/2008/layout/VerticalCurvedList"/>
    <dgm:cxn modelId="{34B11B39-05E3-4E94-82C8-60A7F6ED5737}" type="presParOf" srcId="{EBD07978-2222-4605-9391-155F9176FB8D}" destId="{3BB41429-9011-4044-81B4-36EFC7F02B51}" srcOrd="0" destOrd="0" presId="urn:microsoft.com/office/officeart/2008/layout/VerticalCurvedList"/>
    <dgm:cxn modelId="{C843928F-3737-438E-B6E9-36F9363936EA}" type="presParOf" srcId="{EBD07978-2222-4605-9391-155F9176FB8D}" destId="{E143B542-D863-46DF-996D-4C647E1503E4}" srcOrd="1" destOrd="0" presId="urn:microsoft.com/office/officeart/2008/layout/VerticalCurvedList"/>
    <dgm:cxn modelId="{6DDB0B10-533D-498C-A066-33E06C036816}" type="presParOf" srcId="{EBD07978-2222-4605-9391-155F9176FB8D}" destId="{305995C3-5793-485B-AC0C-15320A8D9AB6}" srcOrd="2" destOrd="0" presId="urn:microsoft.com/office/officeart/2008/layout/VerticalCurvedList"/>
    <dgm:cxn modelId="{8399931C-D309-423B-84D8-59A90231D457}" type="presParOf" srcId="{EBD07978-2222-4605-9391-155F9176FB8D}" destId="{DE51564A-88DE-4F64-93B1-23D184585FEF}" srcOrd="3" destOrd="0" presId="urn:microsoft.com/office/officeart/2008/layout/VerticalCurvedList"/>
    <dgm:cxn modelId="{201E6C86-F76B-4218-8BAD-94C536C45A48}" type="presParOf" srcId="{8E1F3DEC-96BE-40C1-983F-8FF0D35FFFE6}" destId="{70AD018D-9E61-49C9-AA57-345F04B04AAD}" srcOrd="1" destOrd="0" presId="urn:microsoft.com/office/officeart/2008/layout/VerticalCurvedList"/>
    <dgm:cxn modelId="{C7840D85-620B-4228-AC07-11E4D5AF0110}" type="presParOf" srcId="{8E1F3DEC-96BE-40C1-983F-8FF0D35FFFE6}" destId="{07CE280A-9DC6-4040-86A7-279FE1870390}" srcOrd="2" destOrd="0" presId="urn:microsoft.com/office/officeart/2008/layout/VerticalCurvedList"/>
    <dgm:cxn modelId="{201CC4CB-4912-4089-91B6-49815169F3A7}" type="presParOf" srcId="{07CE280A-9DC6-4040-86A7-279FE1870390}" destId="{F89E9E77-7F91-4355-A108-389980EDE5BF}" srcOrd="0" destOrd="0" presId="urn:microsoft.com/office/officeart/2008/layout/VerticalCurvedList"/>
    <dgm:cxn modelId="{D749340D-C5C1-425E-804C-E5B0AEC41150}" type="presParOf" srcId="{8E1F3DEC-96BE-40C1-983F-8FF0D35FFFE6}" destId="{D408C033-F63A-474C-85FF-4CB101DB4B32}" srcOrd="3" destOrd="0" presId="urn:microsoft.com/office/officeart/2008/layout/VerticalCurvedList"/>
    <dgm:cxn modelId="{FC3C43FD-CCC2-4D00-AC0A-17A2B46B7DEC}" type="presParOf" srcId="{8E1F3DEC-96BE-40C1-983F-8FF0D35FFFE6}" destId="{B4777E49-552A-4FFF-A59A-29850E19BDC8}" srcOrd="4" destOrd="0" presId="urn:microsoft.com/office/officeart/2008/layout/VerticalCurvedList"/>
    <dgm:cxn modelId="{331C6083-A71E-445F-9C6F-CF84F097466C}" type="presParOf" srcId="{B4777E49-552A-4FFF-A59A-29850E19BDC8}" destId="{054EEFDB-22B6-45D8-A254-5061CEA7322F}" srcOrd="0" destOrd="0" presId="urn:microsoft.com/office/officeart/2008/layout/VerticalCurvedList"/>
    <dgm:cxn modelId="{FCF4DDE1-7D5F-4F29-9A81-ED05B9185902}" type="presParOf" srcId="{8E1F3DEC-96BE-40C1-983F-8FF0D35FFFE6}" destId="{AF4CD895-5E87-44F0-8293-B979FCF29946}" srcOrd="5" destOrd="0" presId="urn:microsoft.com/office/officeart/2008/layout/VerticalCurvedList"/>
    <dgm:cxn modelId="{5BE88581-E491-481B-9D93-2611527F3EBA}" type="presParOf" srcId="{8E1F3DEC-96BE-40C1-983F-8FF0D35FFFE6}" destId="{BC668B3D-4AB5-45F0-94D9-0B118E4E1C87}" srcOrd="6" destOrd="0" presId="urn:microsoft.com/office/officeart/2008/layout/VerticalCurvedList"/>
    <dgm:cxn modelId="{E081B3CD-6C6D-4A19-96CB-40EB19A7C88A}" type="presParOf" srcId="{BC668B3D-4AB5-45F0-94D9-0B118E4E1C87}" destId="{183574BA-6BDD-4542-9295-66BD36D16C10}" srcOrd="0" destOrd="0" presId="urn:microsoft.com/office/officeart/2008/layout/VerticalCurvedList"/>
    <dgm:cxn modelId="{504BF52C-A56B-47D7-8BC5-A2C1782201CD}" type="presParOf" srcId="{8E1F3DEC-96BE-40C1-983F-8FF0D35FFFE6}" destId="{EC994791-25D4-4E02-93E4-56056CE8AF65}" srcOrd="7" destOrd="0" presId="urn:microsoft.com/office/officeart/2008/layout/VerticalCurvedList"/>
    <dgm:cxn modelId="{D24FE6EE-69B9-4BB9-9615-ADC2E7DF7781}" type="presParOf" srcId="{8E1F3DEC-96BE-40C1-983F-8FF0D35FFFE6}" destId="{F7E5A464-C6E1-4EF3-8702-00BA71854FE6}" srcOrd="8" destOrd="0" presId="urn:microsoft.com/office/officeart/2008/layout/VerticalCurvedList"/>
    <dgm:cxn modelId="{A6756473-EAED-44E0-9FF1-DC034F3E38C4}" type="presParOf" srcId="{F7E5A464-C6E1-4EF3-8702-00BA71854FE6}" destId="{3FCBE1EE-E826-4B68-8188-D66B1FB474C2}" srcOrd="0" destOrd="0" presId="urn:microsoft.com/office/officeart/2008/layout/VerticalCurvedList"/>
    <dgm:cxn modelId="{B2B3C707-36B4-4F4E-84D9-CA94A2E5D869}" type="presParOf" srcId="{8E1F3DEC-96BE-40C1-983F-8FF0D35FFFE6}" destId="{19366E75-2AB9-4C3C-8FC4-D41FFDEC3278}" srcOrd="9" destOrd="0" presId="urn:microsoft.com/office/officeart/2008/layout/VerticalCurvedList"/>
    <dgm:cxn modelId="{BF558B3C-4FC0-4D17-966E-8A9F8EC397FA}" type="presParOf" srcId="{8E1F3DEC-96BE-40C1-983F-8FF0D35FFFE6}" destId="{F4BFC873-6DD6-4277-870D-9828CF300CEE}" srcOrd="10" destOrd="0" presId="urn:microsoft.com/office/officeart/2008/layout/VerticalCurvedList"/>
    <dgm:cxn modelId="{0005D4CD-0237-4A8F-8F98-97B05CB9D242}" type="presParOf" srcId="{F4BFC873-6DD6-4277-870D-9828CF300CEE}" destId="{A9B88549-77DA-4423-9D2E-53E564F0966C}" srcOrd="0" destOrd="0" presId="urn:microsoft.com/office/officeart/2008/layout/VerticalCurvedList"/>
    <dgm:cxn modelId="{F38E7B9A-EF82-48BB-BAE6-C6371EE200A2}" type="presParOf" srcId="{8E1F3DEC-96BE-40C1-983F-8FF0D35FFFE6}" destId="{CBF42AC7-E5AE-4C7E-B6C0-E0B9DCD9E46F}" srcOrd="11" destOrd="0" presId="urn:microsoft.com/office/officeart/2008/layout/VerticalCurvedList"/>
    <dgm:cxn modelId="{96C06D88-4778-4EED-AA3C-06BC54AD825F}" type="presParOf" srcId="{8E1F3DEC-96BE-40C1-983F-8FF0D35FFFE6}" destId="{29E1F624-8105-47AB-B717-FB21DB21C954}" srcOrd="12" destOrd="0" presId="urn:microsoft.com/office/officeart/2008/layout/VerticalCurvedList"/>
    <dgm:cxn modelId="{6490F302-004A-4C24-97BA-3F4089AA2E01}" type="presParOf" srcId="{29E1F624-8105-47AB-B717-FB21DB21C954}" destId="{C68913BA-CBE1-43B3-A339-5561BCE6274D}" srcOrd="0" destOrd="0" presId="urn:microsoft.com/office/officeart/2008/layout/VerticalCurvedList"/>
    <dgm:cxn modelId="{5D69D8E5-7A1E-4225-9EBC-00B02A6F55C4}" type="presParOf" srcId="{8E1F3DEC-96BE-40C1-983F-8FF0D35FFFE6}" destId="{60034667-2CD7-4238-8226-DCA35AC96E1F}" srcOrd="13" destOrd="0" presId="urn:microsoft.com/office/officeart/2008/layout/VerticalCurvedList"/>
    <dgm:cxn modelId="{6E3999E2-88B8-40E0-B991-D8460C31EF31}" type="presParOf" srcId="{8E1F3DEC-96BE-40C1-983F-8FF0D35FFFE6}" destId="{0841B531-5D6B-4010-A22D-746E243B01B1}" srcOrd="14" destOrd="0" presId="urn:microsoft.com/office/officeart/2008/layout/VerticalCurvedList"/>
    <dgm:cxn modelId="{EDA085E3-B7E8-4BC3-BD3E-D5EB572B99DC}" type="presParOf" srcId="{0841B531-5D6B-4010-A22D-746E243B01B1}" destId="{1A2C7353-27D3-423F-9BC9-B962D8173A13}"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605332" cy="995920"/>
        </a:xfrm>
        <a:prstGeom prst="rect">
          <a:avLst/>
        </a:prstGeom>
        <a:gradFill rotWithShape="0">
          <a:gsLst>
            <a:gs pos="100000">
              <a:srgbClr val="374446"/>
            </a:gs>
            <a:gs pos="1000">
              <a:schemeClr val="accent4"/>
            </a:gs>
            <a:gs pos="4000">
              <a:schemeClr val="accent4"/>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646342" y="4675"/>
          <a:ext cx="4462935"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Supervised Algorithm</a:t>
          </a:r>
        </a:p>
      </dsp:txBody>
      <dsp:txXfrm>
        <a:off x="1646342" y="4675"/>
        <a:ext cx="4462935" cy="995920"/>
      </dsp:txXfrm>
    </dsp:sp>
    <dsp:sp modelId="{67FA3624-C248-4F93-ACC7-221487577582}">
      <dsp:nvSpPr>
        <dsp:cNvPr id="0" name=""/>
        <dsp:cNvSpPr/>
      </dsp:nvSpPr>
      <dsp:spPr>
        <a:xfrm>
          <a:off x="0" y="1249576"/>
          <a:ext cx="6605332" cy="995920"/>
        </a:xfrm>
        <a:prstGeom prst="roundRect">
          <a:avLst>
            <a:gd name="adj" fmla="val 10000"/>
          </a:avLst>
        </a:prstGeom>
        <a:gradFill rotWithShape="0">
          <a:gsLst>
            <a:gs pos="4000">
              <a:srgbClr val="000000">
                <a:lumMod val="75000"/>
                <a:lumOff val="25000"/>
              </a:srgbClr>
            </a:gs>
            <a:gs pos="81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A6D92F06-5878-4EDA-91DF-E64CDFD56054}">
      <dsp:nvSpPr>
        <dsp:cNvPr id="0" name=""/>
        <dsp:cNvSpPr/>
      </dsp:nvSpPr>
      <dsp:spPr>
        <a:xfrm>
          <a:off x="301265" y="1473658"/>
          <a:ext cx="547756" cy="547756"/>
        </a:xfrm>
        <a:prstGeom prst="rect">
          <a:avLst/>
        </a:prstGeom>
        <a:solidFill>
          <a:schemeClr val="accent5">
            <a:hueOff val="-2915439"/>
            <a:satOff val="-2733"/>
            <a:lumOff val="-4706"/>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1CF237-DDCA-4838-92E5-A2638DBF60C6}">
      <dsp:nvSpPr>
        <dsp:cNvPr id="0" name=""/>
        <dsp:cNvSpPr/>
      </dsp:nvSpPr>
      <dsp:spPr>
        <a:xfrm>
          <a:off x="1150288" y="1249576"/>
          <a:ext cx="545504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1150288" y="1249576"/>
        <a:ext cx="5455044" cy="995920"/>
      </dsp:txXfrm>
    </dsp:sp>
    <dsp:sp modelId="{FA3369E0-5B38-4FDD-A9F5-22B9810A03F7}">
      <dsp:nvSpPr>
        <dsp:cNvPr id="0" name=""/>
        <dsp:cNvSpPr/>
      </dsp:nvSpPr>
      <dsp:spPr>
        <a:xfrm>
          <a:off x="0" y="2494477"/>
          <a:ext cx="6605332" cy="995920"/>
        </a:xfrm>
        <a:prstGeom prst="rect">
          <a:avLst/>
        </a:prstGeom>
        <a:gradFill rotWithShape="0">
          <a:gsLst>
            <a:gs pos="0">
              <a:srgbClr val="000000">
                <a:lumMod val="75000"/>
                <a:lumOff val="25000"/>
              </a:srgbClr>
            </a:gs>
            <a:gs pos="97000">
              <a:srgbClr val="000000">
                <a:lumMod val="85000"/>
                <a:lumOff val="15000"/>
              </a:srgbClr>
            </a:gs>
            <a:gs pos="24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2718559"/>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480073" y="2494477"/>
          <a:ext cx="4795475"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Unsupervised Algorithm</a:t>
          </a:r>
        </a:p>
      </dsp:txBody>
      <dsp:txXfrm>
        <a:off x="1480073" y="2494477"/>
        <a:ext cx="4795475" cy="995920"/>
      </dsp:txXfrm>
    </dsp:sp>
    <dsp:sp modelId="{DB8ABDAA-976A-4A84-A3C3-277080E19DCA}">
      <dsp:nvSpPr>
        <dsp:cNvPr id="0" name=""/>
        <dsp:cNvSpPr/>
      </dsp:nvSpPr>
      <dsp:spPr>
        <a:xfrm>
          <a:off x="0" y="3739377"/>
          <a:ext cx="6605332"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3963460"/>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519731" y="3739377"/>
          <a:ext cx="4716158"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Semi-Supervised Algorithm</a:t>
          </a:r>
        </a:p>
      </dsp:txBody>
      <dsp:txXfrm>
        <a:off x="1519731" y="3739377"/>
        <a:ext cx="4716158" cy="995920"/>
      </dsp:txXfrm>
    </dsp:sp>
    <dsp:sp modelId="{C2FCE80A-DCA0-4D7F-8F72-19CB2337E588}">
      <dsp:nvSpPr>
        <dsp:cNvPr id="0" name=""/>
        <dsp:cNvSpPr/>
      </dsp:nvSpPr>
      <dsp:spPr>
        <a:xfrm>
          <a:off x="0" y="4988954"/>
          <a:ext cx="6605332"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5208360"/>
          <a:ext cx="547756" cy="54775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4984278"/>
          <a:ext cx="545504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bg1"/>
              </a:solidFill>
            </a:rPr>
            <a:t>     Reinforcement Algorithm</a:t>
          </a:r>
        </a:p>
      </dsp:txBody>
      <dsp:txXfrm>
        <a:off x="1150288" y="4984278"/>
        <a:ext cx="5455044" cy="99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3B542-D863-46DF-996D-4C647E1503E4}">
      <dsp:nvSpPr>
        <dsp:cNvPr id="0" name=""/>
        <dsp:cNvSpPr/>
      </dsp:nvSpPr>
      <dsp:spPr>
        <a:xfrm>
          <a:off x="-5767392" y="-883271"/>
          <a:ext cx="6870449" cy="6870449"/>
        </a:xfrm>
        <a:prstGeom prst="blockArc">
          <a:avLst>
            <a:gd name="adj1" fmla="val 18900000"/>
            <a:gd name="adj2" fmla="val 2700000"/>
            <a:gd name="adj3" fmla="val 314"/>
          </a:avLst>
        </a:pr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70AD018D-9E61-49C9-AA57-345F04B04AAD}">
      <dsp:nvSpPr>
        <dsp:cNvPr id="0" name=""/>
        <dsp:cNvSpPr/>
      </dsp:nvSpPr>
      <dsp:spPr>
        <a:xfrm>
          <a:off x="358039" y="232023"/>
          <a:ext cx="4977927" cy="463842"/>
        </a:xfrm>
        <a:prstGeom prst="rect">
          <a:avLst/>
        </a:prstGeom>
        <a:gradFill rotWithShape="0">
          <a:gsLst>
            <a:gs pos="72000">
              <a:srgbClr val="FFD757"/>
            </a:gs>
            <a:gs pos="34000">
              <a:srgbClr val="FFEAA7"/>
            </a:gs>
            <a:gs pos="0">
              <a:schemeClr val="tx1"/>
            </a:gs>
            <a:gs pos="100000">
              <a:srgbClr val="FFC000"/>
            </a:gs>
          </a:gsLst>
          <a:lin ang="18900000" scaled="1"/>
        </a:gradFill>
        <a:ln w="12700" cap="flat" cmpd="sng" algn="ctr">
          <a:solidFill>
            <a:srgbClr val="2254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175"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Null/ Missing values Validations, Duplicate Checks </a:t>
          </a:r>
        </a:p>
      </dsp:txBody>
      <dsp:txXfrm>
        <a:off x="358039" y="232023"/>
        <a:ext cx="4977927" cy="463842"/>
      </dsp:txXfrm>
    </dsp:sp>
    <dsp:sp modelId="{F89E9E77-7F91-4355-A108-389980EDE5BF}">
      <dsp:nvSpPr>
        <dsp:cNvPr id="0" name=""/>
        <dsp:cNvSpPr/>
      </dsp:nvSpPr>
      <dsp:spPr>
        <a:xfrm>
          <a:off x="18906" y="172071"/>
          <a:ext cx="579803" cy="5798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08C033-F63A-474C-85FF-4CB101DB4B32}">
      <dsp:nvSpPr>
        <dsp:cNvPr id="0" name=""/>
        <dsp:cNvSpPr/>
      </dsp:nvSpPr>
      <dsp:spPr>
        <a:xfrm>
          <a:off x="778090" y="928196"/>
          <a:ext cx="4557876" cy="463842"/>
        </a:xfrm>
        <a:prstGeom prst="rect">
          <a:avLst/>
        </a:prstGeom>
        <a:gradFill rotWithShape="0">
          <a:gsLst>
            <a:gs pos="33048">
              <a:srgbClr val="ED7E6F"/>
            </a:gs>
            <a:gs pos="72000">
              <a:srgbClr val="CC3300"/>
            </a:gs>
            <a:gs pos="0">
              <a:srgbClr val="FF7C80"/>
            </a:gs>
            <a:gs pos="100000">
              <a:srgbClr val="B5644B"/>
            </a:gs>
          </a:gsLst>
          <a:lin ang="18900000" scaled="1"/>
        </a:gradFill>
        <a:ln w="12700" cap="flat" cmpd="sng" algn="ctr">
          <a:solidFill>
            <a:srgbClr val="2254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175"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Identifying </a:t>
          </a:r>
          <a:r>
            <a:rPr lang="en-US" sz="1400" b="1" kern="1200" dirty="0">
              <a:solidFill>
                <a:schemeClr val="bg1"/>
              </a:solidFill>
              <a:latin typeface="Neue Haas Grotesk Text Pro"/>
              <a:ea typeface="+mn-ea"/>
              <a:cs typeface="+mn-cs"/>
            </a:rPr>
            <a:t>the</a:t>
          </a:r>
          <a:r>
            <a:rPr lang="en-US" sz="1400" b="1" kern="1200" dirty="0">
              <a:solidFill>
                <a:schemeClr val="bg1"/>
              </a:solidFill>
            </a:rPr>
            <a:t> Data format inconsistencies &amp; Data types</a:t>
          </a:r>
        </a:p>
      </dsp:txBody>
      <dsp:txXfrm>
        <a:off x="778090" y="928196"/>
        <a:ext cx="4557876" cy="463842"/>
      </dsp:txXfrm>
    </dsp:sp>
    <dsp:sp modelId="{054EEFDB-22B6-45D8-A254-5061CEA7322F}">
      <dsp:nvSpPr>
        <dsp:cNvPr id="0" name=""/>
        <dsp:cNvSpPr/>
      </dsp:nvSpPr>
      <dsp:spPr>
        <a:xfrm>
          <a:off x="488188" y="870215"/>
          <a:ext cx="579803" cy="5798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4CD895-5E87-44F0-8293-B979FCF29946}">
      <dsp:nvSpPr>
        <dsp:cNvPr id="0" name=""/>
        <dsp:cNvSpPr/>
      </dsp:nvSpPr>
      <dsp:spPr>
        <a:xfrm>
          <a:off x="1008276" y="1623858"/>
          <a:ext cx="4327690" cy="463842"/>
        </a:xfrm>
        <a:prstGeom prst="rect">
          <a:avLst/>
        </a:prstGeom>
        <a:gradFill rotWithShape="0">
          <a:gsLst>
            <a:gs pos="29323">
              <a:schemeClr val="tx2">
                <a:lumMod val="25000"/>
              </a:schemeClr>
            </a:gs>
            <a:gs pos="71000">
              <a:schemeClr val="tx2">
                <a:lumMod val="25000"/>
              </a:schemeClr>
            </a:gs>
            <a:gs pos="0">
              <a:srgbClr val="339966"/>
            </a:gs>
            <a:gs pos="100000">
              <a:srgbClr val="001A0F"/>
            </a:gs>
          </a:gsLst>
          <a:lin ang="18900000" scaled="1"/>
        </a:gradFill>
        <a:ln w="12700" cap="flat" cmpd="sng" algn="ctr">
          <a:solidFill>
            <a:srgbClr val="2254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175"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Fixing the </a:t>
          </a:r>
          <a:r>
            <a:rPr lang="en-US" sz="1400" b="1" kern="1200" dirty="0">
              <a:solidFill>
                <a:schemeClr val="bg1"/>
              </a:solidFill>
              <a:latin typeface="Neue Haas Grotesk Text Pro"/>
              <a:ea typeface="+mn-ea"/>
              <a:cs typeface="+mn-cs"/>
            </a:rPr>
            <a:t>Capitalizations</a:t>
          </a:r>
          <a:r>
            <a:rPr lang="en-US" sz="1400" b="1" kern="1200" dirty="0">
              <a:solidFill>
                <a:schemeClr val="bg1"/>
              </a:solidFill>
            </a:rPr>
            <a:t>, special characters, etc.</a:t>
          </a:r>
          <a:endParaRPr lang="en-US" sz="1400" b="1" kern="1200" dirty="0">
            <a:solidFill>
              <a:schemeClr val="bg1"/>
            </a:solidFill>
            <a:latin typeface="Neue Haas Grotesk Text Pro"/>
            <a:ea typeface="+mn-ea"/>
            <a:cs typeface="+mn-cs"/>
          </a:endParaRPr>
        </a:p>
      </dsp:txBody>
      <dsp:txXfrm>
        <a:off x="1008276" y="1623858"/>
        <a:ext cx="4327690" cy="463842"/>
      </dsp:txXfrm>
    </dsp:sp>
    <dsp:sp modelId="{183574BA-6BDD-4542-9295-66BD36D16C10}">
      <dsp:nvSpPr>
        <dsp:cNvPr id="0" name=""/>
        <dsp:cNvSpPr/>
      </dsp:nvSpPr>
      <dsp:spPr>
        <a:xfrm>
          <a:off x="718374" y="1565878"/>
          <a:ext cx="579803" cy="5798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994791-25D4-4E02-93E4-56056CE8AF65}">
      <dsp:nvSpPr>
        <dsp:cNvPr id="0" name=""/>
        <dsp:cNvSpPr/>
      </dsp:nvSpPr>
      <dsp:spPr>
        <a:xfrm>
          <a:off x="1081772" y="2320031"/>
          <a:ext cx="4254193" cy="463842"/>
        </a:xfrm>
        <a:prstGeom prst="rect">
          <a:avLst/>
        </a:prstGeom>
        <a:gradFill rotWithShape="0">
          <a:gsLst>
            <a:gs pos="40369">
              <a:schemeClr val="accent2">
                <a:lumMod val="90000"/>
              </a:schemeClr>
            </a:gs>
            <a:gs pos="79000">
              <a:schemeClr val="bg2">
                <a:lumMod val="75000"/>
                <a:lumOff val="25000"/>
              </a:schemeClr>
            </a:gs>
            <a:gs pos="0">
              <a:schemeClr val="bg2">
                <a:lumMod val="50000"/>
                <a:lumOff val="50000"/>
              </a:schemeClr>
            </a:gs>
            <a:gs pos="100000">
              <a:srgbClr val="260E56"/>
            </a:gs>
          </a:gsLst>
          <a:lin ang="18900000" scaled="1"/>
        </a:gradFill>
        <a:ln w="12700" cap="flat" cmpd="sng" algn="ctr">
          <a:solidFill>
            <a:srgbClr val="2254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175"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Identifying and Handling the Outliers.</a:t>
          </a:r>
        </a:p>
      </dsp:txBody>
      <dsp:txXfrm>
        <a:off x="1081772" y="2320031"/>
        <a:ext cx="4254193" cy="463842"/>
      </dsp:txXfrm>
    </dsp:sp>
    <dsp:sp modelId="{3FCBE1EE-E826-4B68-8188-D66B1FB474C2}">
      <dsp:nvSpPr>
        <dsp:cNvPr id="0" name=""/>
        <dsp:cNvSpPr/>
      </dsp:nvSpPr>
      <dsp:spPr>
        <a:xfrm>
          <a:off x="791871" y="2262051"/>
          <a:ext cx="579803" cy="5798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366E75-2AB9-4C3C-8FC4-D41FFDEC3278}">
      <dsp:nvSpPr>
        <dsp:cNvPr id="0" name=""/>
        <dsp:cNvSpPr/>
      </dsp:nvSpPr>
      <dsp:spPr>
        <a:xfrm>
          <a:off x="1008276" y="3016204"/>
          <a:ext cx="4327690" cy="463842"/>
        </a:xfrm>
        <a:prstGeom prst="rect">
          <a:avLst/>
        </a:prstGeom>
        <a:gradFill rotWithShape="0">
          <a:gsLst>
            <a:gs pos="31228">
              <a:srgbClr val="FF7C80"/>
            </a:gs>
            <a:gs pos="74000">
              <a:srgbClr val="D32D51"/>
            </a:gs>
            <a:gs pos="0">
              <a:srgbClr val="FF7C80"/>
            </a:gs>
            <a:gs pos="100000">
              <a:srgbClr val="D32D51"/>
            </a:gs>
          </a:gsLst>
          <a:lin ang="18900000" scaled="1"/>
        </a:gradFill>
        <a:ln w="12700" cap="flat" cmpd="sng" algn="ctr">
          <a:solidFill>
            <a:srgbClr val="2254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175"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Comparing the Unique values between the datasets</a:t>
          </a:r>
        </a:p>
      </dsp:txBody>
      <dsp:txXfrm>
        <a:off x="1008276" y="3016204"/>
        <a:ext cx="4327690" cy="463842"/>
      </dsp:txXfrm>
    </dsp:sp>
    <dsp:sp modelId="{A9B88549-77DA-4423-9D2E-53E564F0966C}">
      <dsp:nvSpPr>
        <dsp:cNvPr id="0" name=""/>
        <dsp:cNvSpPr/>
      </dsp:nvSpPr>
      <dsp:spPr>
        <a:xfrm>
          <a:off x="718374" y="2958223"/>
          <a:ext cx="579803" cy="5798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F42AC7-E5AE-4C7E-B6C0-E0B9DCD9E46F}">
      <dsp:nvSpPr>
        <dsp:cNvPr id="0" name=""/>
        <dsp:cNvSpPr/>
      </dsp:nvSpPr>
      <dsp:spPr>
        <a:xfrm>
          <a:off x="778090" y="3711866"/>
          <a:ext cx="4557876" cy="463842"/>
        </a:xfrm>
        <a:prstGeom prst="rect">
          <a:avLst/>
        </a:prstGeom>
        <a:gradFill rotWithShape="0">
          <a:gsLst>
            <a:gs pos="39000">
              <a:srgbClr val="C6A867"/>
            </a:gs>
            <a:gs pos="74000">
              <a:srgbClr val="92D050"/>
            </a:gs>
            <a:gs pos="0">
              <a:srgbClr val="FF7C80"/>
            </a:gs>
            <a:gs pos="100000">
              <a:srgbClr val="92D050"/>
            </a:gs>
          </a:gsLst>
          <a:lin ang="18900000" scaled="1"/>
        </a:gradFill>
        <a:ln w="12700" cap="flat" cmpd="sng" algn="ctr">
          <a:solidFill>
            <a:srgbClr val="2254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175"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Join the </a:t>
          </a:r>
          <a:r>
            <a:rPr lang="en-US" sz="1400" b="1" kern="1200" dirty="0">
              <a:solidFill>
                <a:schemeClr val="bg1"/>
              </a:solidFill>
              <a:latin typeface="Neue Haas Grotesk Text Pro"/>
              <a:ea typeface="+mn-ea"/>
              <a:cs typeface="+mn-cs"/>
            </a:rPr>
            <a:t>datasets</a:t>
          </a:r>
          <a:r>
            <a:rPr lang="en-US" sz="1400" b="1" kern="1200" dirty="0">
              <a:solidFill>
                <a:schemeClr val="bg1"/>
              </a:solidFill>
            </a:rPr>
            <a:t> based on common columns</a:t>
          </a:r>
        </a:p>
      </dsp:txBody>
      <dsp:txXfrm>
        <a:off x="778090" y="3711866"/>
        <a:ext cx="4557876" cy="463842"/>
      </dsp:txXfrm>
    </dsp:sp>
    <dsp:sp modelId="{C68913BA-CBE1-43B3-A339-5561BCE6274D}">
      <dsp:nvSpPr>
        <dsp:cNvPr id="0" name=""/>
        <dsp:cNvSpPr/>
      </dsp:nvSpPr>
      <dsp:spPr>
        <a:xfrm>
          <a:off x="488188" y="3653886"/>
          <a:ext cx="579803" cy="5798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034667-2CD7-4238-8226-DCA35AC96E1F}">
      <dsp:nvSpPr>
        <dsp:cNvPr id="0" name=""/>
        <dsp:cNvSpPr/>
      </dsp:nvSpPr>
      <dsp:spPr>
        <a:xfrm>
          <a:off x="331805" y="4350532"/>
          <a:ext cx="4977927" cy="463842"/>
        </a:xfrm>
        <a:prstGeom prst="rect">
          <a:avLst/>
        </a:prstGeom>
        <a:gradFill rotWithShape="0">
          <a:gsLst>
            <a:gs pos="39000">
              <a:srgbClr val="FFC000"/>
            </a:gs>
            <a:gs pos="74000">
              <a:srgbClr val="FFD757"/>
            </a:gs>
            <a:gs pos="0">
              <a:srgbClr val="FF7C80"/>
            </a:gs>
            <a:gs pos="100000">
              <a:srgbClr val="FFC000"/>
            </a:gs>
          </a:gsLst>
          <a:lin ang="18900000" scaled="1"/>
        </a:gradFill>
        <a:ln w="12700" cap="flat" cmpd="sng" algn="ctr">
          <a:solidFill>
            <a:srgbClr val="2254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175"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bg1"/>
              </a:solidFill>
            </a:rPr>
            <a:t>Create dummy </a:t>
          </a:r>
          <a:r>
            <a:rPr lang="en-US" sz="1400" b="1" kern="1200" dirty="0">
              <a:solidFill>
                <a:schemeClr val="bg1"/>
              </a:solidFill>
              <a:latin typeface="Neue Haas Grotesk Text Pro"/>
              <a:ea typeface="+mn-ea"/>
              <a:cs typeface="+mn-cs"/>
            </a:rPr>
            <a:t>variables</a:t>
          </a:r>
          <a:r>
            <a:rPr lang="en-US" sz="1400" b="1" kern="1200" dirty="0">
              <a:solidFill>
                <a:schemeClr val="bg1"/>
              </a:solidFill>
            </a:rPr>
            <a:t> for String/Factor variables.</a:t>
          </a:r>
        </a:p>
      </dsp:txBody>
      <dsp:txXfrm>
        <a:off x="331805" y="4350532"/>
        <a:ext cx="4977927" cy="463842"/>
      </dsp:txXfrm>
    </dsp:sp>
    <dsp:sp modelId="{1A2C7353-27D3-423F-9BC9-B962D8173A13}">
      <dsp:nvSpPr>
        <dsp:cNvPr id="0" name=""/>
        <dsp:cNvSpPr/>
      </dsp:nvSpPr>
      <dsp:spPr>
        <a:xfrm>
          <a:off x="113854" y="4304341"/>
          <a:ext cx="579803" cy="5798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DC5A64-FDD3-499E-AFD5-971A18AB0403}"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5C973-274C-41E3-BF8C-59CA2E4E2101}" type="slidenum">
              <a:rPr lang="en-US" smtClean="0"/>
              <a:t>‹#›</a:t>
            </a:fld>
            <a:endParaRPr lang="en-US"/>
          </a:p>
        </p:txBody>
      </p:sp>
    </p:spTree>
    <p:extLst>
      <p:ext uri="{BB962C8B-B14F-4D97-AF65-F5344CB8AC3E}">
        <p14:creationId xmlns:p14="http://schemas.microsoft.com/office/powerpoint/2010/main" val="3988973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5C973-274C-41E3-BF8C-59CA2E4E2101}" type="slidenum">
              <a:rPr lang="en-US" smtClean="0"/>
              <a:t>1</a:t>
            </a:fld>
            <a:endParaRPr lang="en-US"/>
          </a:p>
        </p:txBody>
      </p:sp>
    </p:spTree>
    <p:extLst>
      <p:ext uri="{BB962C8B-B14F-4D97-AF65-F5344CB8AC3E}">
        <p14:creationId xmlns:p14="http://schemas.microsoft.com/office/powerpoint/2010/main" val="398332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5C973-274C-41E3-BF8C-59CA2E4E2101}" type="slidenum">
              <a:rPr lang="en-US" smtClean="0"/>
              <a:t>3</a:t>
            </a:fld>
            <a:endParaRPr lang="en-US"/>
          </a:p>
        </p:txBody>
      </p:sp>
    </p:spTree>
    <p:extLst>
      <p:ext uri="{BB962C8B-B14F-4D97-AF65-F5344CB8AC3E}">
        <p14:creationId xmlns:p14="http://schemas.microsoft.com/office/powerpoint/2010/main" val="1271274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5C973-274C-41E3-BF8C-59CA2E4E2101}" type="slidenum">
              <a:rPr lang="en-US" smtClean="0"/>
              <a:t>7</a:t>
            </a:fld>
            <a:endParaRPr lang="en-US"/>
          </a:p>
        </p:txBody>
      </p:sp>
    </p:spTree>
    <p:extLst>
      <p:ext uri="{BB962C8B-B14F-4D97-AF65-F5344CB8AC3E}">
        <p14:creationId xmlns:p14="http://schemas.microsoft.com/office/powerpoint/2010/main" val="2448320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5C973-274C-41E3-BF8C-59CA2E4E2101}" type="slidenum">
              <a:rPr lang="en-US" smtClean="0"/>
              <a:t>8</a:t>
            </a:fld>
            <a:endParaRPr lang="en-US"/>
          </a:p>
        </p:txBody>
      </p:sp>
    </p:spTree>
    <p:extLst>
      <p:ext uri="{BB962C8B-B14F-4D97-AF65-F5344CB8AC3E}">
        <p14:creationId xmlns:p14="http://schemas.microsoft.com/office/powerpoint/2010/main" val="3745464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5C973-274C-41E3-BF8C-59CA2E4E2101}" type="slidenum">
              <a:rPr lang="en-US" smtClean="0"/>
              <a:t>9</a:t>
            </a:fld>
            <a:endParaRPr lang="en-US"/>
          </a:p>
        </p:txBody>
      </p:sp>
    </p:spTree>
    <p:extLst>
      <p:ext uri="{BB962C8B-B14F-4D97-AF65-F5344CB8AC3E}">
        <p14:creationId xmlns:p14="http://schemas.microsoft.com/office/powerpoint/2010/main" val="8017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5C973-274C-41E3-BF8C-59CA2E4E2101}" type="slidenum">
              <a:rPr lang="en-US" smtClean="0"/>
              <a:t>10</a:t>
            </a:fld>
            <a:endParaRPr lang="en-US"/>
          </a:p>
        </p:txBody>
      </p:sp>
    </p:spTree>
    <p:extLst>
      <p:ext uri="{BB962C8B-B14F-4D97-AF65-F5344CB8AC3E}">
        <p14:creationId xmlns:p14="http://schemas.microsoft.com/office/powerpoint/2010/main" val="3677370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5C973-274C-41E3-BF8C-59CA2E4E2101}" type="slidenum">
              <a:rPr lang="en-US" smtClean="0"/>
              <a:t>11</a:t>
            </a:fld>
            <a:endParaRPr lang="en-US"/>
          </a:p>
        </p:txBody>
      </p:sp>
    </p:spTree>
    <p:extLst>
      <p:ext uri="{BB962C8B-B14F-4D97-AF65-F5344CB8AC3E}">
        <p14:creationId xmlns:p14="http://schemas.microsoft.com/office/powerpoint/2010/main" val="1911950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endParaRPr lang="en-US" sz="1200" dirty="0"/>
          </a:p>
          <a:p>
            <a:pPr>
              <a:lnSpc>
                <a:spcPct val="110000"/>
              </a:lnSpc>
            </a:pPr>
            <a:endParaRPr lang="en-US" sz="1100" dirty="0"/>
          </a:p>
          <a:p>
            <a:pPr>
              <a:lnSpc>
                <a:spcPct val="110000"/>
              </a:lnSpc>
            </a:pPr>
            <a:r>
              <a:rPr lang="en-US" sz="1200" dirty="0"/>
              <a:t>Which state wasted the most Food, and which sectors in 2022?</a:t>
            </a:r>
          </a:p>
          <a:p>
            <a:endParaRPr lang="en-US" dirty="0"/>
          </a:p>
        </p:txBody>
      </p:sp>
      <p:sp>
        <p:nvSpPr>
          <p:cNvPr id="4" name="Slide Number Placeholder 3"/>
          <p:cNvSpPr>
            <a:spLocks noGrp="1"/>
          </p:cNvSpPr>
          <p:nvPr>
            <p:ph type="sldNum" sz="quarter" idx="5"/>
          </p:nvPr>
        </p:nvSpPr>
        <p:spPr/>
        <p:txBody>
          <a:bodyPr/>
          <a:lstStyle/>
          <a:p>
            <a:fld id="{A205C973-274C-41E3-BF8C-59CA2E4E2101}" type="slidenum">
              <a:rPr lang="en-US" smtClean="0"/>
              <a:t>12</a:t>
            </a:fld>
            <a:endParaRPr lang="en-US"/>
          </a:p>
        </p:txBody>
      </p:sp>
    </p:spTree>
    <p:extLst>
      <p:ext uri="{BB962C8B-B14F-4D97-AF65-F5344CB8AC3E}">
        <p14:creationId xmlns:p14="http://schemas.microsoft.com/office/powerpoint/2010/main" val="298040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5C973-274C-41E3-BF8C-59CA2E4E2101}" type="slidenum">
              <a:rPr lang="en-US" smtClean="0"/>
              <a:t>15</a:t>
            </a:fld>
            <a:endParaRPr lang="en-US"/>
          </a:p>
        </p:txBody>
      </p:sp>
    </p:spTree>
    <p:extLst>
      <p:ext uri="{BB962C8B-B14F-4D97-AF65-F5344CB8AC3E}">
        <p14:creationId xmlns:p14="http://schemas.microsoft.com/office/powerpoint/2010/main" val="201206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6/30/2024</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06955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6/30/2024</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62522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6/30/2024</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896802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6/30/2024</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51210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6/30/2024</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04612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6/30/2024</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38227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6/30/2024</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658895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6/30/2024</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15883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6/30/2024</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472575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6/30/2024</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881931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6/30/2024</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024883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6/30/2024</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479620195"/>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foto.wuestenigel.com/organic-food-waste-zero-waste-recycle-waste-sorting-concept/" TargetMode="External"/><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technofaq.org/posts/2020/06/how-machine-learning-and-ai-are-transforming-the-online-gambling-industry/" TargetMode="External"/><Relationship Id="rId5" Type="http://schemas.openxmlformats.org/officeDocument/2006/relationships/image" Target="../media/image23.jpe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4.jp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hyperlink" Target="https://www.usda.gov/foodlossandwaste/why#:~:text=Resources%20could%20be%20conserved%20for" TargetMode="External"/><Relationship Id="rId3" Type="http://schemas.openxmlformats.org/officeDocument/2006/relationships/slideLayout" Target="../slideLayouts/slideLayout2.xml"/><Relationship Id="rId7" Type="http://schemas.openxmlformats.org/officeDocument/2006/relationships/hyperlink" Target="https://www.rts.com/resources/guides/food-waste-america/" TargetMode="Externa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census.gov/data.html" TargetMode="External"/><Relationship Id="rId5" Type="http://schemas.openxmlformats.org/officeDocument/2006/relationships/hyperlink" Target="https://refed.org/food-waste/the-problem" TargetMode="External"/><Relationship Id="rId10" Type="http://schemas.openxmlformats.org/officeDocument/2006/relationships/image" Target="../media/image2.png"/><Relationship Id="rId4" Type="http://schemas.openxmlformats.org/officeDocument/2006/relationships/hyperlink" Target="https://www.feedingamerica.org/hunger-in-america" TargetMode="External"/><Relationship Id="rId9" Type="http://schemas.openxmlformats.org/officeDocument/2006/relationships/hyperlink" Target="https://www.un.org/en/global-issues/food#:~:text=Food%20security%20and%20nutrition%20situation%20remains%20dire%20in%202022&amp;text=According%20to%20the%202023%20edition"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31.jpe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11" Type="http://schemas.openxmlformats.org/officeDocument/2006/relationships/image" Target="../media/image2.png"/><Relationship Id="rId5" Type="http://schemas.openxmlformats.org/officeDocument/2006/relationships/diagramLayout" Target="../diagrams/layout1.xml"/><Relationship Id="rId10" Type="http://schemas.openxmlformats.org/officeDocument/2006/relationships/hyperlink" Target="https://scherlund.blogspot.com/2017/03/artificial-intelligence-machine.html" TargetMode="External"/><Relationship Id="rId4" Type="http://schemas.openxmlformats.org/officeDocument/2006/relationships/diagramData" Target="../diagrams/data1.xml"/><Relationship Id="rId9"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17.jpe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6739B7-CDA7-1140-87BB-21243FC57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te of vegetables and greens on a table&#10;&#10;Description automatically generated">
            <a:extLst>
              <a:ext uri="{FF2B5EF4-FFF2-40B4-BE49-F238E27FC236}">
                <a16:creationId xmlns:a16="http://schemas.microsoft.com/office/drawing/2014/main" id="{65E32F11-0C37-9880-3117-CDB2D841936A}"/>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5774" b="9754"/>
          <a:stretch/>
        </p:blipFill>
        <p:spPr>
          <a:xfrm>
            <a:off x="0" y="0"/>
            <a:ext cx="12191999" cy="6874452"/>
          </a:xfrm>
          <a:prstGeom prst="rect">
            <a:avLst/>
          </a:prstGeom>
        </p:spPr>
      </p:pic>
      <p:sp>
        <p:nvSpPr>
          <p:cNvPr id="14" name="Freeform: Shape 13">
            <a:extLst>
              <a:ext uri="{FF2B5EF4-FFF2-40B4-BE49-F238E27FC236}">
                <a16:creationId xmlns:a16="http://schemas.microsoft.com/office/drawing/2014/main" id="{9F78D102-89E6-1D04-B77B-FB85BB44E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2811" y="-8227"/>
            <a:ext cx="4909189" cy="6874453"/>
          </a:xfrm>
          <a:custGeom>
            <a:avLst/>
            <a:gdLst>
              <a:gd name="connsiteX0" fmla="*/ 679539 w 4909189"/>
              <a:gd name="connsiteY0" fmla="*/ 0 h 6874453"/>
              <a:gd name="connsiteX1" fmla="*/ 4909189 w 4909189"/>
              <a:gd name="connsiteY1" fmla="*/ 0 h 6874453"/>
              <a:gd name="connsiteX2" fmla="*/ 4909189 w 4909189"/>
              <a:gd name="connsiteY2" fmla="*/ 6874453 h 6874453"/>
              <a:gd name="connsiteX3" fmla="*/ 679539 w 4909189"/>
              <a:gd name="connsiteY3" fmla="*/ 6874453 h 6874453"/>
              <a:gd name="connsiteX4" fmla="*/ 0 w 4909189"/>
              <a:gd name="connsiteY4" fmla="*/ 6194913 h 6874453"/>
              <a:gd name="connsiteX5" fmla="*/ 0 w 4909189"/>
              <a:gd name="connsiteY5" fmla="*/ 679540 h 6874453"/>
              <a:gd name="connsiteX6" fmla="*/ 679539 w 4909189"/>
              <a:gd name="connsiteY6" fmla="*/ 0 h 68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189" h="6874453">
                <a:moveTo>
                  <a:pt x="679539" y="0"/>
                </a:moveTo>
                <a:lnTo>
                  <a:pt x="4909189" y="0"/>
                </a:lnTo>
                <a:lnTo>
                  <a:pt x="4909189" y="6874453"/>
                </a:lnTo>
                <a:lnTo>
                  <a:pt x="679539" y="6874453"/>
                </a:lnTo>
                <a:cubicBezTo>
                  <a:pt x="304240" y="6874453"/>
                  <a:pt x="0" y="6570213"/>
                  <a:pt x="0" y="6194913"/>
                </a:cubicBezTo>
                <a:lnTo>
                  <a:pt x="0" y="679540"/>
                </a:lnTo>
                <a:cubicBezTo>
                  <a:pt x="0" y="304240"/>
                  <a:pt x="304240" y="0"/>
                  <a:pt x="679539"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85AE55-8BDB-9834-8662-D19E1F9035B1}"/>
              </a:ext>
            </a:extLst>
          </p:cNvPr>
          <p:cNvSpPr>
            <a:spLocks noGrp="1"/>
          </p:cNvSpPr>
          <p:nvPr>
            <p:ph type="ctrTitle"/>
          </p:nvPr>
        </p:nvSpPr>
        <p:spPr>
          <a:xfrm>
            <a:off x="7761632" y="1232167"/>
            <a:ext cx="4276294" cy="3012922"/>
          </a:xfrm>
        </p:spPr>
        <p:txBody>
          <a:bodyPr vert="horz" lIns="91440" tIns="45720" rIns="91440" bIns="45720" rtlCol="0" anchor="t">
            <a:noAutofit/>
          </a:bodyPr>
          <a:lstStyle/>
          <a:p>
            <a:r>
              <a:rPr lang="en-US" sz="4000" b="1" kern="1200" dirty="0">
                <a:solidFill>
                  <a:schemeClr val="tx1"/>
                </a:solidFill>
                <a:latin typeface="+mj-lt"/>
                <a:ea typeface="+mj-ea"/>
                <a:cs typeface="+mj-cs"/>
              </a:rPr>
              <a:t>Using Machine Learning to Reduce Food Wastage and Fight Hunger</a:t>
            </a:r>
          </a:p>
        </p:txBody>
      </p:sp>
      <p:sp>
        <p:nvSpPr>
          <p:cNvPr id="4" name="Text Placeholder 5">
            <a:extLst>
              <a:ext uri="{FF2B5EF4-FFF2-40B4-BE49-F238E27FC236}">
                <a16:creationId xmlns:a16="http://schemas.microsoft.com/office/drawing/2014/main" id="{5984D5CC-9A75-C398-F380-47383E21E17A}"/>
              </a:ext>
            </a:extLst>
          </p:cNvPr>
          <p:cNvSpPr txBox="1">
            <a:spLocks/>
          </p:cNvSpPr>
          <p:nvPr/>
        </p:nvSpPr>
        <p:spPr>
          <a:xfrm>
            <a:off x="7631003" y="5477256"/>
            <a:ext cx="3609269" cy="82296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20000"/>
              </a:lnSpc>
              <a:buNone/>
            </a:pPr>
            <a:r>
              <a:rPr lang="en-US" sz="2000" dirty="0"/>
              <a:t>Guruprasad Velikadu Krishnamoorthy</a:t>
            </a:r>
          </a:p>
        </p:txBody>
      </p:sp>
      <p:pic>
        <p:nvPicPr>
          <p:cNvPr id="29" name="Audio 28">
            <a:hlinkClick r:id="" action="ppaction://media"/>
            <a:extLst>
              <a:ext uri="{FF2B5EF4-FFF2-40B4-BE49-F238E27FC236}">
                <a16:creationId xmlns:a16="http://schemas.microsoft.com/office/drawing/2014/main" id="{F55F1516-79F6-C6A8-D447-546E2417FA0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3472361"/>
      </p:ext>
    </p:extLst>
  </p:cSld>
  <p:clrMapOvr>
    <a:masterClrMapping/>
  </p:clrMapOvr>
  <mc:AlternateContent xmlns:mc="http://schemas.openxmlformats.org/markup-compatibility/2006" xmlns:p14="http://schemas.microsoft.com/office/powerpoint/2010/main">
    <mc:Choice Requires="p14">
      <p:transition spd="slow" p14:dur="2000" advTm="10021"/>
    </mc:Choice>
    <mc:Fallback xmlns="">
      <p:transition spd="slow" advTm="10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3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1000" fill="hold"/>
                                        <p:tgtEl>
                                          <p:spTgt spid="6"/>
                                        </p:tgtEl>
                                        <p:attrNameLst>
                                          <p:attrName>ppt_w</p:attrName>
                                        </p:attrNameLst>
                                      </p:cBhvr>
                                      <p:tavLst>
                                        <p:tav tm="0">
                                          <p:val>
                                            <p:fltVal val="0"/>
                                          </p:val>
                                        </p:tav>
                                        <p:tav tm="100000">
                                          <p:val>
                                            <p:strVal val="#ppt_w"/>
                                          </p:val>
                                        </p:tav>
                                      </p:tavLst>
                                    </p:anim>
                                    <p:anim calcmode="lin" valueType="num">
                                      <p:cBhvr>
                                        <p:cTn id="10" dur="1000" fill="hold"/>
                                        <p:tgtEl>
                                          <p:spTgt spid="6"/>
                                        </p:tgtEl>
                                        <p:attrNameLst>
                                          <p:attrName>ppt_h</p:attrName>
                                        </p:attrNameLst>
                                      </p:cBhvr>
                                      <p:tavLst>
                                        <p:tav tm="0">
                                          <p:val>
                                            <p:fltVal val="0"/>
                                          </p:val>
                                        </p:tav>
                                        <p:tav tm="100000">
                                          <p:val>
                                            <p:strVal val="#ppt_h"/>
                                          </p:val>
                                        </p:tav>
                                      </p:tavLst>
                                    </p:anim>
                                    <p:anim calcmode="lin" valueType="num">
                                      <p:cBhvr>
                                        <p:cTn id="11" dur="1000" fill="hold"/>
                                        <p:tgtEl>
                                          <p:spTgt spid="6"/>
                                        </p:tgtEl>
                                        <p:attrNameLst>
                                          <p:attrName>style.rotation</p:attrName>
                                        </p:attrNameLst>
                                      </p:cBhvr>
                                      <p:tavLst>
                                        <p:tav tm="0">
                                          <p:val>
                                            <p:fltVal val="90"/>
                                          </p:val>
                                        </p:tav>
                                        <p:tav tm="100000">
                                          <p:val>
                                            <p:fltVal val="0"/>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775292A-879D-5AD9-4F3B-E603DC066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12772A-6AFF-9109-E94D-14BA0A969EF5}"/>
              </a:ext>
            </a:extLst>
          </p:cNvPr>
          <p:cNvSpPr>
            <a:spLocks noGrp="1"/>
          </p:cNvSpPr>
          <p:nvPr>
            <p:ph type="title"/>
          </p:nvPr>
        </p:nvSpPr>
        <p:spPr>
          <a:xfrm>
            <a:off x="308389" y="750161"/>
            <a:ext cx="4806615" cy="1970600"/>
          </a:xfrm>
        </p:spPr>
        <p:txBody>
          <a:bodyPr anchor="t">
            <a:normAutofit/>
          </a:bodyPr>
          <a:lstStyle/>
          <a:p>
            <a:r>
              <a:rPr lang="en-US" sz="3700" dirty="0"/>
              <a:t>Implementation Plan &amp; Recommendations</a:t>
            </a:r>
          </a:p>
        </p:txBody>
      </p:sp>
      <p:pic>
        <p:nvPicPr>
          <p:cNvPr id="8" name="Picture 7" descr="A robot hand pressing a keyboard&#10;&#10;Description automatically generated">
            <a:extLst>
              <a:ext uri="{FF2B5EF4-FFF2-40B4-BE49-F238E27FC236}">
                <a16:creationId xmlns:a16="http://schemas.microsoft.com/office/drawing/2014/main" id="{A2AB90E9-A941-4B84-FAD5-2F1E8104809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209" r="899" b="-1"/>
          <a:stretch/>
        </p:blipFill>
        <p:spPr>
          <a:xfrm>
            <a:off x="419101" y="3098529"/>
            <a:ext cx="4686299" cy="2944162"/>
          </a:xfrm>
          <a:custGeom>
            <a:avLst/>
            <a:gdLst/>
            <a:ahLst/>
            <a:cxnLst/>
            <a:rect l="l" t="t" r="r" b="b"/>
            <a:pathLst>
              <a:path w="4686299" h="2944162">
                <a:moveTo>
                  <a:pt x="490703" y="0"/>
                </a:moveTo>
                <a:lnTo>
                  <a:pt x="4195596" y="0"/>
                </a:lnTo>
                <a:cubicBezTo>
                  <a:pt x="4466604" y="0"/>
                  <a:pt x="4686299" y="219695"/>
                  <a:pt x="4686299" y="490703"/>
                </a:cubicBezTo>
                <a:lnTo>
                  <a:pt x="4686299" y="2453459"/>
                </a:lnTo>
                <a:cubicBezTo>
                  <a:pt x="4686299" y="2724467"/>
                  <a:pt x="4466604" y="2944162"/>
                  <a:pt x="4195596" y="2944162"/>
                </a:cubicBezTo>
                <a:lnTo>
                  <a:pt x="490703" y="2944162"/>
                </a:lnTo>
                <a:cubicBezTo>
                  <a:pt x="219695" y="2944162"/>
                  <a:pt x="0" y="2724467"/>
                  <a:pt x="0" y="2453459"/>
                </a:cubicBezTo>
                <a:lnTo>
                  <a:pt x="0" y="490703"/>
                </a:lnTo>
                <a:cubicBezTo>
                  <a:pt x="0" y="219695"/>
                  <a:pt x="219695" y="0"/>
                  <a:pt x="490703" y="0"/>
                </a:cubicBezTo>
                <a:close/>
              </a:path>
            </a:pathLst>
          </a:custGeom>
        </p:spPr>
      </p:pic>
      <p:sp>
        <p:nvSpPr>
          <p:cNvPr id="3" name="Content Placeholder 2">
            <a:extLst>
              <a:ext uri="{FF2B5EF4-FFF2-40B4-BE49-F238E27FC236}">
                <a16:creationId xmlns:a16="http://schemas.microsoft.com/office/drawing/2014/main" id="{0DCF8D9F-632E-9B22-BF28-2A2103EFEE0E}"/>
              </a:ext>
            </a:extLst>
          </p:cNvPr>
          <p:cNvSpPr>
            <a:spLocks noGrp="1"/>
          </p:cNvSpPr>
          <p:nvPr>
            <p:ph idx="1"/>
          </p:nvPr>
        </p:nvSpPr>
        <p:spPr>
          <a:xfrm>
            <a:off x="6096000" y="750161"/>
            <a:ext cx="5115004" cy="5346947"/>
          </a:xfrm>
        </p:spPr>
        <p:txBody>
          <a:bodyPr anchor="t">
            <a:normAutofit/>
          </a:bodyPr>
          <a:lstStyle/>
          <a:p>
            <a:pPr>
              <a:lnSpc>
                <a:spcPct val="110000"/>
              </a:lnSpc>
              <a:buFont typeface="Wingdings" panose="05000000000000000000" pitchFamily="2" charset="2"/>
              <a:buChar char="Ø"/>
            </a:pPr>
            <a:r>
              <a:rPr lang="en-US" dirty="0">
                <a:effectLst/>
                <a:latin typeface="Calibri" panose="020F0502020204030204" pitchFamily="34" charset="0"/>
                <a:ea typeface="Aptos" panose="020B0004020202020204" pitchFamily="34" charset="0"/>
                <a:cs typeface="Times New Roman" panose="02020603050405020304" pitchFamily="18" charset="0"/>
              </a:rPr>
              <a:t>Before deploying the Model in production, it must be tested in production-like simulation environments to assess its performance. </a:t>
            </a:r>
          </a:p>
          <a:p>
            <a:pPr>
              <a:lnSpc>
                <a:spcPct val="110000"/>
              </a:lnSpc>
              <a:buFont typeface="Wingdings" panose="05000000000000000000" pitchFamily="2" charset="2"/>
              <a:buChar char="Ø"/>
            </a:pPr>
            <a:r>
              <a:rPr lang="en-US" dirty="0">
                <a:effectLst/>
                <a:latin typeface="Calibri" panose="020F0502020204030204" pitchFamily="34" charset="0"/>
                <a:ea typeface="Aptos" panose="020B0004020202020204" pitchFamily="34" charset="0"/>
                <a:cs typeface="Times New Roman" panose="02020603050405020304" pitchFamily="18" charset="0"/>
              </a:rPr>
              <a:t>A web interface or an app using Streamlit can be built that takes the user input, such as the state, sector, subsector, food type, and season, and the Model can predict the amount of Food that may be wasted for that category. </a:t>
            </a:r>
          </a:p>
          <a:p>
            <a:pPr>
              <a:lnSpc>
                <a:spcPct val="110000"/>
              </a:lnSpc>
              <a:buFont typeface="Wingdings" panose="05000000000000000000" pitchFamily="2" charset="2"/>
              <a:buChar char="Ø"/>
            </a:pPr>
            <a:r>
              <a:rPr lang="en-US" dirty="0">
                <a:latin typeface="Calibri" panose="020F0502020204030204" pitchFamily="34" charset="0"/>
                <a:ea typeface="Aptos" panose="020B0004020202020204" pitchFamily="34" charset="0"/>
                <a:cs typeface="Times New Roman" panose="02020603050405020304" pitchFamily="18" charset="0"/>
              </a:rPr>
              <a:t>S</a:t>
            </a:r>
            <a:r>
              <a:rPr lang="en-US" dirty="0">
                <a:effectLst/>
                <a:latin typeface="Calibri" panose="020F0502020204030204" pitchFamily="34" charset="0"/>
                <a:ea typeface="Aptos" panose="020B0004020202020204" pitchFamily="34" charset="0"/>
                <a:cs typeface="Times New Roman" panose="02020603050405020304" pitchFamily="18" charset="0"/>
              </a:rPr>
              <a:t>olutions such as Intelligent rerouting, Optimizing the harvest, </a:t>
            </a:r>
            <a:r>
              <a:rPr lang="en-US" dirty="0">
                <a:latin typeface="Calibri" panose="020F0502020204030204" pitchFamily="34" charset="0"/>
                <a:ea typeface="Aptos" panose="020B0004020202020204" pitchFamily="34" charset="0"/>
                <a:cs typeface="Times New Roman" panose="02020603050405020304" pitchFamily="18" charset="0"/>
              </a:rPr>
              <a:t>and enhancing food</a:t>
            </a:r>
            <a:r>
              <a:rPr lang="en-US" dirty="0">
                <a:effectLst/>
                <a:latin typeface="Calibri" panose="020F0502020204030204" pitchFamily="34" charset="0"/>
                <a:ea typeface="Aptos" panose="020B0004020202020204" pitchFamily="34" charset="0"/>
                <a:cs typeface="Times New Roman" panose="02020603050405020304" pitchFamily="18" charset="0"/>
              </a:rPr>
              <a:t> distribution &amp; storage</a:t>
            </a:r>
            <a:r>
              <a:rPr lang="en-US" dirty="0">
                <a:latin typeface="Calibri" panose="020F0502020204030204" pitchFamily="34" charset="0"/>
                <a:ea typeface="Aptos" panose="020B0004020202020204" pitchFamily="34" charset="0"/>
                <a:cs typeface="Times New Roman" panose="02020603050405020304" pitchFamily="18" charset="0"/>
              </a:rPr>
              <a:t> </a:t>
            </a:r>
            <a:r>
              <a:rPr lang="en-US" dirty="0">
                <a:effectLst/>
                <a:latin typeface="Calibri" panose="020F0502020204030204" pitchFamily="34" charset="0"/>
                <a:ea typeface="Aptos" panose="020B0004020202020204" pitchFamily="34" charset="0"/>
                <a:cs typeface="Times New Roman" panose="02020603050405020304" pitchFamily="18" charset="0"/>
              </a:rPr>
              <a:t>to reduce food wastage can be added as an improvement.</a:t>
            </a:r>
          </a:p>
          <a:p>
            <a:pPr>
              <a:lnSpc>
                <a:spcPct val="110000"/>
              </a:lnSpc>
              <a:buFont typeface="Wingdings" panose="05000000000000000000" pitchFamily="2" charset="2"/>
              <a:buChar char="Ø"/>
            </a:pPr>
            <a:r>
              <a:rPr lang="en-US" kern="0" dirty="0">
                <a:effectLst/>
                <a:latin typeface="Calibri" panose="020F0502020204030204" pitchFamily="34" charset="0"/>
                <a:ea typeface="Aptos" panose="020B0004020202020204" pitchFamily="34" charset="0"/>
              </a:rPr>
              <a:t>The Model can expand further by including the time component, such as year and month, to predict food wastage for a specific period of the year.</a:t>
            </a:r>
            <a:endParaRPr lang="en-US" dirty="0">
              <a:effectLst/>
              <a:latin typeface="Aptos" panose="020B0004020202020204" pitchFamily="34" charset="0"/>
              <a:ea typeface="Aptos" panose="020B0004020202020204" pitchFamily="34" charset="0"/>
              <a:cs typeface="Times New Roman" panose="02020603050405020304" pitchFamily="18" charset="0"/>
            </a:endParaRPr>
          </a:p>
          <a:p>
            <a:pPr>
              <a:lnSpc>
                <a:spcPct val="110000"/>
              </a:lnSpc>
            </a:pPr>
            <a:endParaRPr lang="en-US" dirty="0"/>
          </a:p>
        </p:txBody>
      </p:sp>
      <p:sp>
        <p:nvSpPr>
          <p:cNvPr id="6" name="Slide Number Placeholder 5">
            <a:extLst>
              <a:ext uri="{FF2B5EF4-FFF2-40B4-BE49-F238E27FC236}">
                <a16:creationId xmlns:a16="http://schemas.microsoft.com/office/drawing/2014/main" id="{E733121E-5DB8-DAEF-5996-7B886515A74E}"/>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smtClean="0"/>
              <a:pPr>
                <a:spcAft>
                  <a:spcPts val="600"/>
                </a:spcAft>
              </a:pPr>
              <a:t>10</a:t>
            </a:fld>
            <a:endParaRPr lang="en-US"/>
          </a:p>
        </p:txBody>
      </p:sp>
      <p:pic>
        <p:nvPicPr>
          <p:cNvPr id="11" name="Audio 10">
            <a:hlinkClick r:id="" action="ppaction://media"/>
            <a:extLst>
              <a:ext uri="{FF2B5EF4-FFF2-40B4-BE49-F238E27FC236}">
                <a16:creationId xmlns:a16="http://schemas.microsoft.com/office/drawing/2014/main" id="{7B9D5544-1854-5B67-AE54-57C6FC8B753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4657791"/>
      </p:ext>
    </p:extLst>
  </p:cSld>
  <p:clrMapOvr>
    <a:masterClrMapping/>
  </p:clrMapOvr>
  <mc:AlternateContent xmlns:mc="http://schemas.openxmlformats.org/markup-compatibility/2006" xmlns:p14="http://schemas.microsoft.com/office/powerpoint/2010/main">
    <mc:Choice Requires="p14">
      <p:transition spd="slow" p14:dur="2000" advTm="59746"/>
    </mc:Choice>
    <mc:Fallback xmlns="">
      <p:transition spd="slow" advTm="5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0C58FCB-AB15-8F2D-ECB3-614828E43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EC844-9A63-B1DF-B336-5F4667E3B431}"/>
              </a:ext>
            </a:extLst>
          </p:cNvPr>
          <p:cNvSpPr>
            <a:spLocks noGrp="1"/>
          </p:cNvSpPr>
          <p:nvPr>
            <p:ph type="title"/>
          </p:nvPr>
        </p:nvSpPr>
        <p:spPr>
          <a:xfrm>
            <a:off x="308389" y="750626"/>
            <a:ext cx="5015852" cy="1805607"/>
          </a:xfrm>
        </p:spPr>
        <p:txBody>
          <a:bodyPr anchor="t">
            <a:normAutofit/>
          </a:bodyPr>
          <a:lstStyle/>
          <a:p>
            <a:r>
              <a:rPr lang="en-US"/>
              <a:t>Challenges &amp; Ethical concerns</a:t>
            </a:r>
          </a:p>
        </p:txBody>
      </p:sp>
      <p:sp>
        <p:nvSpPr>
          <p:cNvPr id="3" name="Content Placeholder 2">
            <a:extLst>
              <a:ext uri="{FF2B5EF4-FFF2-40B4-BE49-F238E27FC236}">
                <a16:creationId xmlns:a16="http://schemas.microsoft.com/office/drawing/2014/main" id="{B9394F33-9550-3F20-B00A-B61A171C870F}"/>
              </a:ext>
            </a:extLst>
          </p:cNvPr>
          <p:cNvSpPr>
            <a:spLocks noGrp="1"/>
          </p:cNvSpPr>
          <p:nvPr>
            <p:ph idx="1"/>
          </p:nvPr>
        </p:nvSpPr>
        <p:spPr>
          <a:xfrm>
            <a:off x="340627" y="2569464"/>
            <a:ext cx="4764773" cy="3555491"/>
          </a:xfrm>
        </p:spPr>
        <p:txBody>
          <a:bodyPr anchor="b">
            <a:normAutofit/>
          </a:bodyPr>
          <a:lstStyle/>
          <a:p>
            <a:pPr>
              <a:lnSpc>
                <a:spcPct val="110000"/>
              </a:lnSpc>
              <a:buFont typeface="Wingdings" panose="05000000000000000000" pitchFamily="2" charset="2"/>
              <a:buChar char="ü"/>
            </a:pPr>
            <a:r>
              <a:rPr lang="en-US" sz="1300"/>
              <a:t>The freshness aspect of Food is not included in the model</a:t>
            </a:r>
          </a:p>
          <a:p>
            <a:pPr>
              <a:lnSpc>
                <a:spcPct val="110000"/>
              </a:lnSpc>
              <a:buFont typeface="Wingdings" panose="05000000000000000000" pitchFamily="2" charset="2"/>
              <a:buChar char="ü"/>
            </a:pPr>
            <a:r>
              <a:rPr lang="en-US" sz="1300"/>
              <a:t>The Model treats all types of food alike and cannot differentiate the healthy vs Junk food.</a:t>
            </a:r>
          </a:p>
          <a:p>
            <a:pPr>
              <a:lnSpc>
                <a:spcPct val="110000"/>
              </a:lnSpc>
              <a:buFont typeface="Wingdings" panose="05000000000000000000" pitchFamily="2" charset="2"/>
              <a:buChar char="ü"/>
            </a:pPr>
            <a:r>
              <a:rPr lang="en-US" sz="1300"/>
              <a:t>Though the project intends to reduce the surplus food production and increase food donations to the poor and hungry, they are only meant to complement each other and not to cause conflicts. </a:t>
            </a:r>
          </a:p>
          <a:p>
            <a:pPr>
              <a:lnSpc>
                <a:spcPct val="110000"/>
              </a:lnSpc>
              <a:buFont typeface="Wingdings" panose="05000000000000000000" pitchFamily="2" charset="2"/>
              <a:buChar char="ü"/>
            </a:pPr>
            <a:r>
              <a:rPr lang="en-US" sz="1300"/>
              <a:t>Though donating Food by reducing food wastage is a great cause, care must be taken to refrain from donating expired or near-expiry Food. Local laws must be followed, and proper licenses must be secured to avoid conflicts with local government policies. </a:t>
            </a:r>
          </a:p>
          <a:p>
            <a:pPr>
              <a:lnSpc>
                <a:spcPct val="110000"/>
              </a:lnSpc>
            </a:pPr>
            <a:endParaRPr lang="en-US" sz="1300"/>
          </a:p>
        </p:txBody>
      </p:sp>
      <p:pic>
        <p:nvPicPr>
          <p:cNvPr id="5" name="Picture 4" descr="A group of people at a market">
            <a:extLst>
              <a:ext uri="{FF2B5EF4-FFF2-40B4-BE49-F238E27FC236}">
                <a16:creationId xmlns:a16="http://schemas.microsoft.com/office/drawing/2014/main" id="{D11B4FA4-9B60-1AC7-F5BC-0C3E8E720EBC}"/>
              </a:ext>
            </a:extLst>
          </p:cNvPr>
          <p:cNvPicPr>
            <a:picLocks noChangeAspect="1"/>
          </p:cNvPicPr>
          <p:nvPr/>
        </p:nvPicPr>
        <p:blipFill rotWithShape="1">
          <a:blip r:embed="rId5">
            <a:extLst>
              <a:ext uri="{28A0092B-C50C-407E-A947-70E740481C1C}">
                <a14:useLocalDpi xmlns:a14="http://schemas.microsoft.com/office/drawing/2010/main" val="0"/>
              </a:ext>
            </a:extLst>
          </a:blip>
          <a:srcRect l="7193" r="33473" b="-1"/>
          <a:stretch/>
        </p:blipFill>
        <p:spPr>
          <a:xfrm>
            <a:off x="6172200" y="18676"/>
            <a:ext cx="6019800" cy="6772265"/>
          </a:xfrm>
          <a:custGeom>
            <a:avLst/>
            <a:gdLst/>
            <a:ahLst/>
            <a:cxnLst/>
            <a:rect l="l" t="t" r="r" b="b"/>
            <a:pathLst>
              <a:path w="6096000" h="6858000">
                <a:moveTo>
                  <a:pt x="677913" y="0"/>
                </a:moveTo>
                <a:lnTo>
                  <a:pt x="6096000" y="0"/>
                </a:lnTo>
                <a:lnTo>
                  <a:pt x="6096000" y="6858000"/>
                </a:lnTo>
                <a:lnTo>
                  <a:pt x="677913" y="6858000"/>
                </a:lnTo>
                <a:cubicBezTo>
                  <a:pt x="303512" y="6858000"/>
                  <a:pt x="0" y="6554488"/>
                  <a:pt x="0" y="6180087"/>
                </a:cubicBezTo>
                <a:lnTo>
                  <a:pt x="0" y="677913"/>
                </a:lnTo>
                <a:cubicBezTo>
                  <a:pt x="0" y="303512"/>
                  <a:pt x="303512" y="0"/>
                  <a:pt x="677913" y="0"/>
                </a:cubicBezTo>
                <a:close/>
              </a:path>
            </a:pathLst>
          </a:custGeom>
        </p:spPr>
      </p:pic>
      <p:sp>
        <p:nvSpPr>
          <p:cNvPr id="6" name="Slide Number Placeholder 5">
            <a:extLst>
              <a:ext uri="{FF2B5EF4-FFF2-40B4-BE49-F238E27FC236}">
                <a16:creationId xmlns:a16="http://schemas.microsoft.com/office/drawing/2014/main" id="{D61871D8-5324-F651-A9FD-6FE6576B82CF}"/>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smtClean="0">
                <a:solidFill>
                  <a:srgbClr val="FFFFFF"/>
                </a:solidFill>
              </a:rPr>
              <a:pPr>
                <a:spcAft>
                  <a:spcPts val="600"/>
                </a:spcAft>
              </a:pPr>
              <a:t>11</a:t>
            </a:fld>
            <a:endParaRPr lang="en-US">
              <a:solidFill>
                <a:srgbClr val="FFFFFF"/>
              </a:solidFill>
            </a:endParaRPr>
          </a:p>
        </p:txBody>
      </p:sp>
      <p:pic>
        <p:nvPicPr>
          <p:cNvPr id="8" name="Audio 7">
            <a:hlinkClick r:id="" action="ppaction://media"/>
            <a:extLst>
              <a:ext uri="{FF2B5EF4-FFF2-40B4-BE49-F238E27FC236}">
                <a16:creationId xmlns:a16="http://schemas.microsoft.com/office/drawing/2014/main" id="{D01C968C-FAE8-F8E8-F7AB-47D12C8AC21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7912779"/>
      </p:ext>
    </p:extLst>
  </p:cSld>
  <p:clrMapOvr>
    <a:masterClrMapping/>
  </p:clrMapOvr>
  <mc:AlternateContent xmlns:mc="http://schemas.openxmlformats.org/markup-compatibility/2006" xmlns:p14="http://schemas.microsoft.com/office/powerpoint/2010/main">
    <mc:Choice Requires="p14">
      <p:transition spd="slow" p14:dur="2000" advTm="64819"/>
    </mc:Choice>
    <mc:Fallback xmlns="">
      <p:transition spd="slow" advTm="64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E6CA99D-D33A-A354-6F5E-F6F95BD0F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4E3E3-6FD2-1799-602D-EFE5E1DA0478}"/>
              </a:ext>
            </a:extLst>
          </p:cNvPr>
          <p:cNvSpPr>
            <a:spLocks noGrp="1"/>
          </p:cNvSpPr>
          <p:nvPr>
            <p:ph type="title"/>
          </p:nvPr>
        </p:nvSpPr>
        <p:spPr>
          <a:xfrm>
            <a:off x="308389" y="4231695"/>
            <a:ext cx="4797012" cy="824605"/>
          </a:xfrm>
        </p:spPr>
        <p:txBody>
          <a:bodyPr anchor="b">
            <a:normAutofit/>
          </a:bodyPr>
          <a:lstStyle/>
          <a:p>
            <a:r>
              <a:rPr lang="en-US" dirty="0"/>
              <a:t>Further Analysis</a:t>
            </a:r>
          </a:p>
        </p:txBody>
      </p:sp>
      <p:pic>
        <p:nvPicPr>
          <p:cNvPr id="10" name="Picture 9" descr="A graph of food donations&#10;&#10;Description automatically generated">
            <a:extLst>
              <a:ext uri="{FF2B5EF4-FFF2-40B4-BE49-F238E27FC236}">
                <a16:creationId xmlns:a16="http://schemas.microsoft.com/office/drawing/2014/main" id="{0C22A401-A501-7EC1-BDB7-ED3662EA16DD}"/>
              </a:ext>
            </a:extLst>
          </p:cNvPr>
          <p:cNvPicPr>
            <a:picLocks noChangeAspect="1"/>
          </p:cNvPicPr>
          <p:nvPr/>
        </p:nvPicPr>
        <p:blipFill rotWithShape="1">
          <a:blip r:embed="rId5">
            <a:extLst>
              <a:ext uri="{28A0092B-C50C-407E-A947-70E740481C1C}">
                <a14:useLocalDpi xmlns:a14="http://schemas.microsoft.com/office/drawing/2010/main" val="0"/>
              </a:ext>
            </a:extLst>
          </a:blip>
          <a:srcRect r="8824" b="-3"/>
          <a:stretch/>
        </p:blipFill>
        <p:spPr>
          <a:xfrm>
            <a:off x="81944" y="75753"/>
            <a:ext cx="3953736" cy="2677796"/>
          </a:xfrm>
          <a:custGeom>
            <a:avLst/>
            <a:gdLst/>
            <a:ahLst/>
            <a:cxnLst/>
            <a:rect l="l" t="t" r="r" b="b"/>
            <a:pathLst>
              <a:path w="3953736" h="2677796">
                <a:moveTo>
                  <a:pt x="557544" y="0"/>
                </a:moveTo>
                <a:lnTo>
                  <a:pt x="3396192" y="0"/>
                </a:lnTo>
                <a:cubicBezTo>
                  <a:pt x="3704115" y="0"/>
                  <a:pt x="3953736" y="249621"/>
                  <a:pt x="3953736" y="557544"/>
                </a:cubicBezTo>
                <a:lnTo>
                  <a:pt x="3953736" y="2120252"/>
                </a:lnTo>
                <a:cubicBezTo>
                  <a:pt x="3953736" y="2428175"/>
                  <a:pt x="3704115" y="2677796"/>
                  <a:pt x="3396192" y="2677796"/>
                </a:cubicBezTo>
                <a:lnTo>
                  <a:pt x="557544" y="2677796"/>
                </a:lnTo>
                <a:cubicBezTo>
                  <a:pt x="249621" y="2677796"/>
                  <a:pt x="0" y="2428175"/>
                  <a:pt x="0" y="2120252"/>
                </a:cubicBezTo>
                <a:lnTo>
                  <a:pt x="0" y="557544"/>
                </a:lnTo>
                <a:cubicBezTo>
                  <a:pt x="0" y="249621"/>
                  <a:pt x="249621" y="0"/>
                  <a:pt x="557544" y="0"/>
                </a:cubicBezTo>
                <a:close/>
              </a:path>
            </a:pathLst>
          </a:custGeom>
        </p:spPr>
      </p:pic>
      <p:pic>
        <p:nvPicPr>
          <p:cNvPr id="8" name="Picture 7" descr="A graph of a food production&#10;&#10;Description automatically generated">
            <a:extLst>
              <a:ext uri="{FF2B5EF4-FFF2-40B4-BE49-F238E27FC236}">
                <a16:creationId xmlns:a16="http://schemas.microsoft.com/office/drawing/2014/main" id="{0D423E7F-DA94-D265-7EC2-AFA20D12B6CD}"/>
              </a:ext>
            </a:extLst>
          </p:cNvPr>
          <p:cNvPicPr>
            <a:picLocks noChangeAspect="1"/>
          </p:cNvPicPr>
          <p:nvPr/>
        </p:nvPicPr>
        <p:blipFill rotWithShape="1">
          <a:blip r:embed="rId6">
            <a:extLst>
              <a:ext uri="{28A0092B-C50C-407E-A947-70E740481C1C}">
                <a14:useLocalDpi xmlns:a14="http://schemas.microsoft.com/office/drawing/2010/main" val="0"/>
              </a:ext>
            </a:extLst>
          </a:blip>
          <a:srcRect l="8723" r="102" b="-3"/>
          <a:stretch/>
        </p:blipFill>
        <p:spPr>
          <a:xfrm>
            <a:off x="8156215" y="75753"/>
            <a:ext cx="3953737" cy="2677796"/>
          </a:xfrm>
          <a:custGeom>
            <a:avLst/>
            <a:gdLst/>
            <a:ahLst/>
            <a:cxnLst/>
            <a:rect l="l" t="t" r="r" b="b"/>
            <a:pathLst>
              <a:path w="3953737" h="2677796">
                <a:moveTo>
                  <a:pt x="557544" y="0"/>
                </a:moveTo>
                <a:lnTo>
                  <a:pt x="3396193" y="0"/>
                </a:lnTo>
                <a:cubicBezTo>
                  <a:pt x="3704116" y="0"/>
                  <a:pt x="3953737" y="249621"/>
                  <a:pt x="3953737" y="557544"/>
                </a:cubicBezTo>
                <a:lnTo>
                  <a:pt x="3953737" y="2120252"/>
                </a:lnTo>
                <a:cubicBezTo>
                  <a:pt x="3953737" y="2428175"/>
                  <a:pt x="3704116" y="2677796"/>
                  <a:pt x="3396193" y="2677796"/>
                </a:cubicBezTo>
                <a:lnTo>
                  <a:pt x="557544" y="2677796"/>
                </a:lnTo>
                <a:cubicBezTo>
                  <a:pt x="249621" y="2677796"/>
                  <a:pt x="0" y="2428175"/>
                  <a:pt x="0" y="2120252"/>
                </a:cubicBezTo>
                <a:lnTo>
                  <a:pt x="0" y="557544"/>
                </a:lnTo>
                <a:cubicBezTo>
                  <a:pt x="0" y="249621"/>
                  <a:pt x="249621" y="0"/>
                  <a:pt x="557544" y="0"/>
                </a:cubicBezTo>
                <a:close/>
              </a:path>
            </a:pathLst>
          </a:custGeom>
        </p:spPr>
      </p:pic>
      <p:sp>
        <p:nvSpPr>
          <p:cNvPr id="3" name="Content Placeholder 2">
            <a:extLst>
              <a:ext uri="{FF2B5EF4-FFF2-40B4-BE49-F238E27FC236}">
                <a16:creationId xmlns:a16="http://schemas.microsoft.com/office/drawing/2014/main" id="{BE323A25-3358-3C5A-3203-17BFE904A2E9}"/>
              </a:ext>
            </a:extLst>
          </p:cNvPr>
          <p:cNvSpPr>
            <a:spLocks noGrp="1"/>
          </p:cNvSpPr>
          <p:nvPr>
            <p:ph idx="1"/>
          </p:nvPr>
        </p:nvSpPr>
        <p:spPr>
          <a:xfrm>
            <a:off x="6241303" y="3098201"/>
            <a:ext cx="5592416" cy="3260555"/>
          </a:xfrm>
        </p:spPr>
        <p:txBody>
          <a:bodyPr anchor="b">
            <a:normAutofit/>
          </a:bodyPr>
          <a:lstStyle/>
          <a:p>
            <a:pPr>
              <a:lnSpc>
                <a:spcPct val="110000"/>
              </a:lnSpc>
              <a:buFont typeface="Wingdings" panose="05000000000000000000" pitchFamily="2" charset="2"/>
              <a:buChar char="Ø"/>
            </a:pPr>
            <a:r>
              <a:rPr lang="en-US" sz="1800" dirty="0"/>
              <a:t>What was the U.S. surplus food production trend over the years?</a:t>
            </a:r>
          </a:p>
          <a:p>
            <a:pPr>
              <a:lnSpc>
                <a:spcPct val="110000"/>
              </a:lnSpc>
              <a:buFont typeface="Wingdings" panose="05000000000000000000" pitchFamily="2" charset="2"/>
              <a:buChar char="Ø"/>
            </a:pPr>
            <a:endParaRPr lang="en-US" sz="1800" dirty="0"/>
          </a:p>
          <a:p>
            <a:pPr>
              <a:lnSpc>
                <a:spcPct val="110000"/>
              </a:lnSpc>
              <a:buFont typeface="Wingdings" panose="05000000000000000000" pitchFamily="2" charset="2"/>
              <a:buChar char="Ø"/>
            </a:pPr>
            <a:r>
              <a:rPr lang="en-US" sz="1800" dirty="0"/>
              <a:t>Which produce was the most grown in Surplus in Texas Farms in 2022?</a:t>
            </a:r>
          </a:p>
          <a:p>
            <a:pPr>
              <a:lnSpc>
                <a:spcPct val="110000"/>
              </a:lnSpc>
              <a:buFont typeface="Wingdings" panose="05000000000000000000" pitchFamily="2" charset="2"/>
              <a:buChar char="Ø"/>
            </a:pPr>
            <a:endParaRPr lang="en-US" sz="1600" dirty="0"/>
          </a:p>
          <a:p>
            <a:pPr>
              <a:lnSpc>
                <a:spcPct val="110000"/>
              </a:lnSpc>
              <a:buFont typeface="Wingdings" panose="05000000000000000000" pitchFamily="2" charset="2"/>
              <a:buChar char="Ø"/>
            </a:pPr>
            <a:r>
              <a:rPr lang="en-US" dirty="0"/>
              <a:t>Which state wasted the most Food, and which sectors in 2022?</a:t>
            </a:r>
          </a:p>
          <a:p>
            <a:pPr>
              <a:lnSpc>
                <a:spcPct val="110000"/>
              </a:lnSpc>
            </a:pPr>
            <a:endParaRPr lang="en-US" sz="1700" dirty="0"/>
          </a:p>
        </p:txBody>
      </p:sp>
      <p:sp>
        <p:nvSpPr>
          <p:cNvPr id="6" name="Slide Number Placeholder 5">
            <a:extLst>
              <a:ext uri="{FF2B5EF4-FFF2-40B4-BE49-F238E27FC236}">
                <a16:creationId xmlns:a16="http://schemas.microsoft.com/office/drawing/2014/main" id="{58FB9448-4E43-B469-CECC-49072CF33061}"/>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smtClean="0"/>
              <a:pPr>
                <a:spcAft>
                  <a:spcPts val="600"/>
                </a:spcAft>
              </a:pPr>
              <a:t>12</a:t>
            </a:fld>
            <a:endParaRPr lang="en-US"/>
          </a:p>
        </p:txBody>
      </p:sp>
      <p:pic>
        <p:nvPicPr>
          <p:cNvPr id="13" name="Picture 12" descr="A colorful circle with numbers and text&#10;&#10;Description automatically generated">
            <a:extLst>
              <a:ext uri="{FF2B5EF4-FFF2-40B4-BE49-F238E27FC236}">
                <a16:creationId xmlns:a16="http://schemas.microsoft.com/office/drawing/2014/main" id="{D32DD491-56A8-294F-904C-F0BE9D69F958}"/>
              </a:ext>
            </a:extLst>
          </p:cNvPr>
          <p:cNvPicPr>
            <a:picLocks noChangeAspect="1"/>
          </p:cNvPicPr>
          <p:nvPr/>
        </p:nvPicPr>
        <p:blipFill rotWithShape="1">
          <a:blip r:embed="rId7">
            <a:extLst>
              <a:ext uri="{28A0092B-C50C-407E-A947-70E740481C1C}">
                <a14:useLocalDpi xmlns:a14="http://schemas.microsoft.com/office/drawing/2010/main" val="0"/>
              </a:ext>
            </a:extLst>
          </a:blip>
          <a:srcRect l="6147" r="2678" b="-3"/>
          <a:stretch/>
        </p:blipFill>
        <p:spPr>
          <a:xfrm>
            <a:off x="4117624" y="75753"/>
            <a:ext cx="3953737" cy="2677796"/>
          </a:xfrm>
          <a:custGeom>
            <a:avLst/>
            <a:gdLst/>
            <a:ahLst/>
            <a:cxnLst/>
            <a:rect l="l" t="t" r="r" b="b"/>
            <a:pathLst>
              <a:path w="3953737" h="2677796">
                <a:moveTo>
                  <a:pt x="557544" y="0"/>
                </a:moveTo>
                <a:lnTo>
                  <a:pt x="3396193" y="0"/>
                </a:lnTo>
                <a:cubicBezTo>
                  <a:pt x="3704116" y="0"/>
                  <a:pt x="3953737" y="249621"/>
                  <a:pt x="3953737" y="557544"/>
                </a:cubicBezTo>
                <a:lnTo>
                  <a:pt x="3953737" y="2120252"/>
                </a:lnTo>
                <a:cubicBezTo>
                  <a:pt x="3953737" y="2428175"/>
                  <a:pt x="3704116" y="2677796"/>
                  <a:pt x="3396193" y="2677796"/>
                </a:cubicBezTo>
                <a:lnTo>
                  <a:pt x="557544" y="2677796"/>
                </a:lnTo>
                <a:cubicBezTo>
                  <a:pt x="249621" y="2677796"/>
                  <a:pt x="0" y="2428175"/>
                  <a:pt x="0" y="2120252"/>
                </a:cubicBezTo>
                <a:lnTo>
                  <a:pt x="0" y="557544"/>
                </a:lnTo>
                <a:cubicBezTo>
                  <a:pt x="0" y="249621"/>
                  <a:pt x="249621" y="0"/>
                  <a:pt x="557544" y="0"/>
                </a:cubicBezTo>
                <a:close/>
              </a:path>
            </a:pathLst>
          </a:custGeom>
        </p:spPr>
      </p:pic>
      <p:pic>
        <p:nvPicPr>
          <p:cNvPr id="5" name="Audio 4">
            <a:hlinkClick r:id="" action="ppaction://media"/>
            <a:extLst>
              <a:ext uri="{FF2B5EF4-FFF2-40B4-BE49-F238E27FC236}">
                <a16:creationId xmlns:a16="http://schemas.microsoft.com/office/drawing/2014/main" id="{7DDE9C63-1B85-78EA-3C22-3C7586754EE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0119751"/>
      </p:ext>
    </p:extLst>
  </p:cSld>
  <p:clrMapOvr>
    <a:masterClrMapping/>
  </p:clrMapOvr>
  <mc:AlternateContent xmlns:mc="http://schemas.openxmlformats.org/markup-compatibility/2006" xmlns:p14="http://schemas.microsoft.com/office/powerpoint/2010/main">
    <mc:Choice Requires="p14">
      <p:transition spd="slow" p14:dur="2000" advTm="21435"/>
    </mc:Choice>
    <mc:Fallback xmlns="">
      <p:transition spd="slow" advTm="21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E6CA99D-D33A-A354-6F5E-F6F95BD0F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4E3E3-6FD2-1799-602D-EFE5E1DA0478}"/>
              </a:ext>
            </a:extLst>
          </p:cNvPr>
          <p:cNvSpPr>
            <a:spLocks noGrp="1"/>
          </p:cNvSpPr>
          <p:nvPr>
            <p:ph type="title"/>
          </p:nvPr>
        </p:nvSpPr>
        <p:spPr>
          <a:xfrm>
            <a:off x="308389" y="3178331"/>
            <a:ext cx="4797012" cy="3033283"/>
          </a:xfrm>
        </p:spPr>
        <p:txBody>
          <a:bodyPr anchor="b">
            <a:normAutofit/>
          </a:bodyPr>
          <a:lstStyle/>
          <a:p>
            <a:r>
              <a:rPr lang="en-US" dirty="0"/>
              <a:t>Further Analysis (continued)</a:t>
            </a:r>
          </a:p>
        </p:txBody>
      </p:sp>
      <p:pic>
        <p:nvPicPr>
          <p:cNvPr id="9" name="Picture 8" descr="A pie chart with numbers and text with Crust in the background&#10;&#10;Description automatically generated">
            <a:extLst>
              <a:ext uri="{FF2B5EF4-FFF2-40B4-BE49-F238E27FC236}">
                <a16:creationId xmlns:a16="http://schemas.microsoft.com/office/drawing/2014/main" id="{DE40C9DB-DB8A-88DE-9261-306683EFE09D}"/>
              </a:ext>
            </a:extLst>
          </p:cNvPr>
          <p:cNvPicPr>
            <a:picLocks noChangeAspect="1"/>
          </p:cNvPicPr>
          <p:nvPr/>
        </p:nvPicPr>
        <p:blipFill rotWithShape="1">
          <a:blip r:embed="rId4">
            <a:extLst>
              <a:ext uri="{28A0092B-C50C-407E-A947-70E740481C1C}">
                <a14:useLocalDpi xmlns:a14="http://schemas.microsoft.com/office/drawing/2010/main" val="0"/>
              </a:ext>
            </a:extLst>
          </a:blip>
          <a:srcRect r="8824" b="-3"/>
          <a:stretch/>
        </p:blipFill>
        <p:spPr>
          <a:xfrm>
            <a:off x="81944" y="75753"/>
            <a:ext cx="3953736" cy="2677796"/>
          </a:xfrm>
          <a:custGeom>
            <a:avLst/>
            <a:gdLst/>
            <a:ahLst/>
            <a:cxnLst/>
            <a:rect l="l" t="t" r="r" b="b"/>
            <a:pathLst>
              <a:path w="3953736" h="2677796">
                <a:moveTo>
                  <a:pt x="557544" y="0"/>
                </a:moveTo>
                <a:lnTo>
                  <a:pt x="3396192" y="0"/>
                </a:lnTo>
                <a:cubicBezTo>
                  <a:pt x="3704115" y="0"/>
                  <a:pt x="3953736" y="249621"/>
                  <a:pt x="3953736" y="557544"/>
                </a:cubicBezTo>
                <a:lnTo>
                  <a:pt x="3953736" y="2120252"/>
                </a:lnTo>
                <a:cubicBezTo>
                  <a:pt x="3953736" y="2428175"/>
                  <a:pt x="3704115" y="2677796"/>
                  <a:pt x="3396192" y="2677796"/>
                </a:cubicBezTo>
                <a:lnTo>
                  <a:pt x="557544" y="2677796"/>
                </a:lnTo>
                <a:cubicBezTo>
                  <a:pt x="249621" y="2677796"/>
                  <a:pt x="0" y="2428175"/>
                  <a:pt x="0" y="2120252"/>
                </a:cubicBezTo>
                <a:lnTo>
                  <a:pt x="0" y="557544"/>
                </a:lnTo>
                <a:cubicBezTo>
                  <a:pt x="0" y="249621"/>
                  <a:pt x="249621" y="0"/>
                  <a:pt x="557544" y="0"/>
                </a:cubicBezTo>
                <a:close/>
              </a:path>
            </a:pathLst>
          </a:custGeom>
        </p:spPr>
      </p:pic>
      <p:pic>
        <p:nvPicPr>
          <p:cNvPr id="14" name="Picture 13" descr="A graph of food wasted in 2022&#10;&#10;Description automatically generated">
            <a:extLst>
              <a:ext uri="{FF2B5EF4-FFF2-40B4-BE49-F238E27FC236}">
                <a16:creationId xmlns:a16="http://schemas.microsoft.com/office/drawing/2014/main" id="{3EEB5EE2-843F-060C-883A-ED71D6B18015}"/>
              </a:ext>
            </a:extLst>
          </p:cNvPr>
          <p:cNvPicPr>
            <a:picLocks noChangeAspect="1"/>
          </p:cNvPicPr>
          <p:nvPr/>
        </p:nvPicPr>
        <p:blipFill rotWithShape="1">
          <a:blip r:embed="rId5">
            <a:extLst>
              <a:ext uri="{28A0092B-C50C-407E-A947-70E740481C1C}">
                <a14:useLocalDpi xmlns:a14="http://schemas.microsoft.com/office/drawing/2010/main" val="0"/>
              </a:ext>
            </a:extLst>
          </a:blip>
          <a:srcRect r="8824" b="-3"/>
          <a:stretch/>
        </p:blipFill>
        <p:spPr>
          <a:xfrm>
            <a:off x="4120430" y="75753"/>
            <a:ext cx="3953737" cy="2677796"/>
          </a:xfrm>
          <a:custGeom>
            <a:avLst/>
            <a:gdLst/>
            <a:ahLst/>
            <a:cxnLst/>
            <a:rect l="l" t="t" r="r" b="b"/>
            <a:pathLst>
              <a:path w="3953737" h="2677796">
                <a:moveTo>
                  <a:pt x="557544" y="0"/>
                </a:moveTo>
                <a:lnTo>
                  <a:pt x="3396193" y="0"/>
                </a:lnTo>
                <a:cubicBezTo>
                  <a:pt x="3704116" y="0"/>
                  <a:pt x="3953737" y="249621"/>
                  <a:pt x="3953737" y="557544"/>
                </a:cubicBezTo>
                <a:lnTo>
                  <a:pt x="3953737" y="2120252"/>
                </a:lnTo>
                <a:cubicBezTo>
                  <a:pt x="3953737" y="2428175"/>
                  <a:pt x="3704116" y="2677796"/>
                  <a:pt x="3396193" y="2677796"/>
                </a:cubicBezTo>
                <a:lnTo>
                  <a:pt x="557544" y="2677796"/>
                </a:lnTo>
                <a:cubicBezTo>
                  <a:pt x="249621" y="2677796"/>
                  <a:pt x="0" y="2428175"/>
                  <a:pt x="0" y="2120252"/>
                </a:cubicBezTo>
                <a:lnTo>
                  <a:pt x="0" y="557544"/>
                </a:lnTo>
                <a:cubicBezTo>
                  <a:pt x="0" y="249621"/>
                  <a:pt x="249621" y="0"/>
                  <a:pt x="557544" y="0"/>
                </a:cubicBezTo>
                <a:close/>
              </a:path>
            </a:pathLst>
          </a:custGeom>
        </p:spPr>
      </p:pic>
      <p:pic>
        <p:nvPicPr>
          <p:cNvPr id="16" name="Picture 15" descr="A graph of food and poverty&#10;&#10;Description automatically generated">
            <a:extLst>
              <a:ext uri="{FF2B5EF4-FFF2-40B4-BE49-F238E27FC236}">
                <a16:creationId xmlns:a16="http://schemas.microsoft.com/office/drawing/2014/main" id="{123CD339-4D5F-1718-E59C-ED08178D5A33}"/>
              </a:ext>
            </a:extLst>
          </p:cNvPr>
          <p:cNvPicPr>
            <a:picLocks noChangeAspect="1"/>
          </p:cNvPicPr>
          <p:nvPr/>
        </p:nvPicPr>
        <p:blipFill rotWithShape="1">
          <a:blip r:embed="rId6">
            <a:extLst>
              <a:ext uri="{28A0092B-C50C-407E-A947-70E740481C1C}">
                <a14:useLocalDpi xmlns:a14="http://schemas.microsoft.com/office/drawing/2010/main" val="0"/>
              </a:ext>
            </a:extLst>
          </a:blip>
          <a:srcRect r="-3" b="9693"/>
          <a:stretch/>
        </p:blipFill>
        <p:spPr>
          <a:xfrm>
            <a:off x="8156215" y="75753"/>
            <a:ext cx="3953737" cy="2677796"/>
          </a:xfrm>
          <a:custGeom>
            <a:avLst/>
            <a:gdLst/>
            <a:ahLst/>
            <a:cxnLst/>
            <a:rect l="l" t="t" r="r" b="b"/>
            <a:pathLst>
              <a:path w="3953737" h="2677796">
                <a:moveTo>
                  <a:pt x="557544" y="0"/>
                </a:moveTo>
                <a:lnTo>
                  <a:pt x="3396193" y="0"/>
                </a:lnTo>
                <a:cubicBezTo>
                  <a:pt x="3704116" y="0"/>
                  <a:pt x="3953737" y="249621"/>
                  <a:pt x="3953737" y="557544"/>
                </a:cubicBezTo>
                <a:lnTo>
                  <a:pt x="3953737" y="2120252"/>
                </a:lnTo>
                <a:cubicBezTo>
                  <a:pt x="3953737" y="2428175"/>
                  <a:pt x="3704116" y="2677796"/>
                  <a:pt x="3396193" y="2677796"/>
                </a:cubicBezTo>
                <a:lnTo>
                  <a:pt x="557544" y="2677796"/>
                </a:lnTo>
                <a:cubicBezTo>
                  <a:pt x="249621" y="2677796"/>
                  <a:pt x="0" y="2428175"/>
                  <a:pt x="0" y="2120252"/>
                </a:cubicBezTo>
                <a:lnTo>
                  <a:pt x="0" y="557544"/>
                </a:lnTo>
                <a:cubicBezTo>
                  <a:pt x="0" y="249621"/>
                  <a:pt x="249621" y="0"/>
                  <a:pt x="557544" y="0"/>
                </a:cubicBezTo>
                <a:close/>
              </a:path>
            </a:pathLst>
          </a:custGeom>
        </p:spPr>
      </p:pic>
      <p:sp>
        <p:nvSpPr>
          <p:cNvPr id="3" name="Content Placeholder 2">
            <a:extLst>
              <a:ext uri="{FF2B5EF4-FFF2-40B4-BE49-F238E27FC236}">
                <a16:creationId xmlns:a16="http://schemas.microsoft.com/office/drawing/2014/main" id="{BE323A25-3358-3C5A-3203-17BFE904A2E9}"/>
              </a:ext>
            </a:extLst>
          </p:cNvPr>
          <p:cNvSpPr>
            <a:spLocks noGrp="1"/>
          </p:cNvSpPr>
          <p:nvPr>
            <p:ph idx="1"/>
          </p:nvPr>
        </p:nvSpPr>
        <p:spPr>
          <a:xfrm>
            <a:off x="5966909" y="3854060"/>
            <a:ext cx="5866810" cy="2571755"/>
          </a:xfrm>
        </p:spPr>
        <p:txBody>
          <a:bodyPr anchor="b">
            <a:normAutofit/>
          </a:bodyPr>
          <a:lstStyle/>
          <a:p>
            <a:pPr>
              <a:buFont typeface="Wingdings" panose="05000000000000000000" pitchFamily="2" charset="2"/>
              <a:buChar char="Ø"/>
            </a:pPr>
            <a:r>
              <a:rPr lang="en-US" dirty="0"/>
              <a:t>Which region wasted the most unharvested food?</a:t>
            </a:r>
          </a:p>
          <a:p>
            <a:pPr>
              <a:buFont typeface="Wingdings" panose="05000000000000000000" pitchFamily="2" charset="2"/>
              <a:buChar char="Ø"/>
            </a:pPr>
            <a:endParaRPr lang="en-US" dirty="0"/>
          </a:p>
          <a:p>
            <a:pPr>
              <a:buFont typeface="Wingdings" panose="05000000000000000000" pitchFamily="2" charset="2"/>
              <a:buChar char="Ø"/>
            </a:pPr>
            <a:r>
              <a:rPr lang="en-US" dirty="0"/>
              <a:t>Which sector donated the least amount of Food?</a:t>
            </a:r>
          </a:p>
          <a:p>
            <a:pPr>
              <a:buFont typeface="Wingdings" panose="05000000000000000000" pitchFamily="2" charset="2"/>
              <a:buChar char="Ø"/>
            </a:pPr>
            <a:endParaRPr lang="en-US" dirty="0"/>
          </a:p>
          <a:p>
            <a:pPr>
              <a:buFont typeface="Wingdings" panose="05000000000000000000" pitchFamily="2" charset="2"/>
              <a:buChar char="Ø"/>
            </a:pPr>
            <a:r>
              <a:rPr lang="en-US" dirty="0"/>
              <a:t>Which Midwest state had the highest poverty rate and how much food was donated in 2022? </a:t>
            </a:r>
          </a:p>
        </p:txBody>
      </p:sp>
      <p:sp>
        <p:nvSpPr>
          <p:cNvPr id="6" name="Slide Number Placeholder 5">
            <a:extLst>
              <a:ext uri="{FF2B5EF4-FFF2-40B4-BE49-F238E27FC236}">
                <a16:creationId xmlns:a16="http://schemas.microsoft.com/office/drawing/2014/main" id="{58FB9448-4E43-B469-CECC-49072CF33061}"/>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smtClean="0"/>
              <a:pPr>
                <a:spcAft>
                  <a:spcPts val="600"/>
                </a:spcAft>
              </a:pPr>
              <a:t>13</a:t>
            </a:fld>
            <a:endParaRPr lang="en-US"/>
          </a:p>
        </p:txBody>
      </p:sp>
      <p:pic>
        <p:nvPicPr>
          <p:cNvPr id="5" name="Audio 4">
            <a:hlinkClick r:id="" action="ppaction://media"/>
            <a:extLst>
              <a:ext uri="{FF2B5EF4-FFF2-40B4-BE49-F238E27FC236}">
                <a16:creationId xmlns:a16="http://schemas.microsoft.com/office/drawing/2014/main" id="{B4B6A155-D06D-7D04-3BE7-C46FFF962B6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6149971"/>
      </p:ext>
    </p:extLst>
  </p:cSld>
  <p:clrMapOvr>
    <a:masterClrMapping/>
  </p:clrMapOvr>
  <mc:AlternateContent xmlns:mc="http://schemas.openxmlformats.org/markup-compatibility/2006" xmlns:p14="http://schemas.microsoft.com/office/powerpoint/2010/main">
    <mc:Choice Requires="p14">
      <p:transition spd="slow" p14:dur="2000" advTm="4566"/>
    </mc:Choice>
    <mc:Fallback xmlns="">
      <p:transition spd="slow" advTm="4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F753-A500-E598-A973-4920E47100DA}"/>
              </a:ext>
            </a:extLst>
          </p:cNvPr>
          <p:cNvSpPr>
            <a:spLocks noGrp="1"/>
          </p:cNvSpPr>
          <p:nvPr>
            <p:ph type="title"/>
          </p:nvPr>
        </p:nvSpPr>
        <p:spPr>
          <a:xfrm>
            <a:off x="409987" y="195330"/>
            <a:ext cx="9956747" cy="765252"/>
          </a:xfrm>
        </p:spPr>
        <p:txBody>
          <a:bodyPr/>
          <a:lstStyle/>
          <a:p>
            <a:r>
              <a:rPr lang="en-US" dirty="0"/>
              <a:t>References</a:t>
            </a:r>
          </a:p>
        </p:txBody>
      </p:sp>
      <p:sp>
        <p:nvSpPr>
          <p:cNvPr id="3" name="Content Placeholder 2">
            <a:extLst>
              <a:ext uri="{FF2B5EF4-FFF2-40B4-BE49-F238E27FC236}">
                <a16:creationId xmlns:a16="http://schemas.microsoft.com/office/drawing/2014/main" id="{F9374349-BDB3-2DD1-52AE-AD4187017E78}"/>
              </a:ext>
            </a:extLst>
          </p:cNvPr>
          <p:cNvSpPr>
            <a:spLocks noGrp="1"/>
          </p:cNvSpPr>
          <p:nvPr>
            <p:ph idx="1"/>
          </p:nvPr>
        </p:nvSpPr>
        <p:spPr>
          <a:xfrm>
            <a:off x="409987" y="1725756"/>
            <a:ext cx="9956747" cy="3870181"/>
          </a:xfrm>
        </p:spPr>
        <p:txBody>
          <a:bodyPr/>
          <a:lstStyle/>
          <a:p>
            <a:r>
              <a:rPr lang="en-US" sz="1800" u="sng" kern="0" dirty="0">
                <a:solidFill>
                  <a:srgbClr val="FF7C80"/>
                </a:solidFill>
                <a:effectLst/>
                <a:latin typeface="Calibri" panose="020F050202020403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https://www.feedingamerica.org/hunger-in-america</a:t>
            </a:r>
            <a:endParaRPr lang="en-US" sz="1800" u="sng" kern="0" dirty="0">
              <a:solidFill>
                <a:srgbClr val="FF7C80"/>
              </a:solidFill>
              <a:effectLst/>
              <a:latin typeface="Calibri" panose="020F0502020204030204" pitchFamily="34" charset="0"/>
              <a:ea typeface="Aptos" panose="020B0004020202020204" pitchFamily="34" charset="0"/>
              <a:cs typeface="Times New Roman" panose="02020603050405020304" pitchFamily="18" charset="0"/>
            </a:endParaRPr>
          </a:p>
          <a:p>
            <a:r>
              <a:rPr lang="en-US" sz="1800" u="sng" dirty="0">
                <a:solidFill>
                  <a:srgbClr val="FF7C80"/>
                </a:solidFill>
                <a:effectLst/>
                <a:latin typeface="Calibri" panose="020F0502020204030204" pitchFamily="34" charset="0"/>
                <a:ea typeface="Aptos" panose="020B0004020202020204" pitchFamily="34" charset="0"/>
                <a:hlinkClick r:id="rId5">
                  <a:extLst>
                    <a:ext uri="{A12FA001-AC4F-418D-AE19-62706E023703}">
                      <ahyp:hlinkClr xmlns:ahyp="http://schemas.microsoft.com/office/drawing/2018/hyperlinkcolor" val="tx"/>
                    </a:ext>
                  </a:extLst>
                </a:hlinkClick>
              </a:rPr>
              <a:t>https://refed.org/food-waste/the-problem</a:t>
            </a:r>
            <a:endParaRPr lang="en-US" sz="1800" dirty="0">
              <a:solidFill>
                <a:srgbClr val="FF7C80"/>
              </a:solidFill>
              <a:effectLst/>
              <a:latin typeface="Times New Roman" panose="02020603050405020304" pitchFamily="18" charset="0"/>
              <a:ea typeface="Times New Roman" panose="02020603050405020304" pitchFamily="18" charset="0"/>
            </a:endParaRPr>
          </a:p>
          <a:p>
            <a:r>
              <a:rPr lang="en-US" sz="1800" u="sng" kern="0" dirty="0">
                <a:solidFill>
                  <a:srgbClr val="FF7C80"/>
                </a:solidFill>
                <a:effectLst/>
                <a:latin typeface="Calibri" panose="020F0502020204030204" pitchFamily="34" charset="0"/>
                <a:ea typeface="Aptos" panose="020B00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https://www.census.gov/data.html</a:t>
            </a:r>
            <a:endParaRPr lang="en-US" u="sng" kern="0" dirty="0">
              <a:solidFill>
                <a:srgbClr val="FF7C80"/>
              </a:solidFill>
              <a:latin typeface="Calibri" panose="020F0502020204030204" pitchFamily="34" charset="0"/>
              <a:ea typeface="Aptos" panose="020B0004020202020204" pitchFamily="34" charset="0"/>
              <a:cs typeface="Times New Roman" panose="02020603050405020304" pitchFamily="18" charset="0"/>
            </a:endParaRPr>
          </a:p>
          <a:p>
            <a:r>
              <a:rPr lang="en-US" sz="1800" u="sng" kern="0" dirty="0">
                <a:solidFill>
                  <a:srgbClr val="FF7C80"/>
                </a:solidFill>
                <a:effectLst/>
                <a:latin typeface="Calibri" panose="020F0502020204030204" pitchFamily="34" charset="0"/>
                <a:ea typeface="Aptos" panose="020B00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https://www.rts.com/resources/guides/food-waste-america/</a:t>
            </a:r>
            <a:endParaRPr lang="en-US" sz="1800" u="sng" kern="0" dirty="0">
              <a:solidFill>
                <a:srgbClr val="FF7C80"/>
              </a:solidFill>
              <a:effectLst/>
              <a:latin typeface="Calibri" panose="020F0502020204030204" pitchFamily="34" charset="0"/>
              <a:ea typeface="Aptos" panose="020B0004020202020204" pitchFamily="34" charset="0"/>
              <a:cs typeface="Times New Roman" panose="02020603050405020304" pitchFamily="18" charset="0"/>
            </a:endParaRPr>
          </a:p>
          <a:p>
            <a:r>
              <a:rPr lang="en-US" sz="1800" u="sng" kern="0" dirty="0">
                <a:solidFill>
                  <a:srgbClr val="FF7C80"/>
                </a:solidFill>
                <a:effectLst/>
                <a:latin typeface="Calibri" panose="020F0502020204030204" pitchFamily="34"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https://www.usda.gov/foodlossandwaste/why#:~:text=Resources%20could%20be%20conserved%20for</a:t>
            </a:r>
            <a:endParaRPr lang="en-US" u="sng" kern="0" dirty="0">
              <a:solidFill>
                <a:srgbClr val="FF7C80"/>
              </a:solidFill>
              <a:latin typeface="Calibri" panose="020F0502020204030204" pitchFamily="34" charset="0"/>
              <a:ea typeface="Aptos" panose="020B0004020202020204" pitchFamily="34" charset="0"/>
              <a:cs typeface="Times New Roman" panose="02020603050405020304" pitchFamily="18" charset="0"/>
            </a:endParaRPr>
          </a:p>
          <a:p>
            <a:r>
              <a:rPr lang="en-US" sz="1800" u="sng" kern="0" dirty="0">
                <a:solidFill>
                  <a:srgbClr val="FF7C80"/>
                </a:solidFill>
                <a:effectLst/>
                <a:latin typeface="Calibri" panose="020F0502020204030204" pitchFamily="34" charset="0"/>
                <a:ea typeface="Aptos" panose="020B000402020202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https://www.un.org/en/global-issues/food#:~:text=Food%20security%20and%20nutrition%20situation%20remains%20dire%20in%202022&amp;text=According%20to%20the%202023%20edition</a:t>
            </a:r>
            <a:endParaRPr lang="en-US" dirty="0">
              <a:solidFill>
                <a:srgbClr val="FF7C80"/>
              </a:solidFill>
            </a:endParaRPr>
          </a:p>
        </p:txBody>
      </p:sp>
      <p:sp>
        <p:nvSpPr>
          <p:cNvPr id="6" name="Slide Number Placeholder 5">
            <a:extLst>
              <a:ext uri="{FF2B5EF4-FFF2-40B4-BE49-F238E27FC236}">
                <a16:creationId xmlns:a16="http://schemas.microsoft.com/office/drawing/2014/main" id="{1EE4A468-4C82-FBF7-1D70-F50B47D0E5EB}"/>
              </a:ext>
            </a:extLst>
          </p:cNvPr>
          <p:cNvSpPr>
            <a:spLocks noGrp="1"/>
          </p:cNvSpPr>
          <p:nvPr>
            <p:ph type="sldNum" sz="quarter" idx="12"/>
          </p:nvPr>
        </p:nvSpPr>
        <p:spPr/>
        <p:txBody>
          <a:bodyPr/>
          <a:lstStyle/>
          <a:p>
            <a:fld id="{6E91CC32-6A6B-4E2E-BBA1-6864F305DA26}" type="slidenum">
              <a:rPr lang="en-US" smtClean="0"/>
              <a:t>14</a:t>
            </a:fld>
            <a:endParaRPr lang="en-US"/>
          </a:p>
        </p:txBody>
      </p:sp>
      <p:pic>
        <p:nvPicPr>
          <p:cNvPr id="7" name="Audio 6">
            <a:hlinkClick r:id="" action="ppaction://media"/>
            <a:extLst>
              <a:ext uri="{FF2B5EF4-FFF2-40B4-BE49-F238E27FC236}">
                <a16:creationId xmlns:a16="http://schemas.microsoft.com/office/drawing/2014/main" id="{C2739632-55A2-76E7-6063-B2F33FBEC5D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07564795"/>
      </p:ext>
    </p:extLst>
  </p:cSld>
  <p:clrMapOvr>
    <a:masterClrMapping/>
  </p:clrMapOvr>
  <mc:AlternateContent xmlns:mc="http://schemas.openxmlformats.org/markup-compatibility/2006" xmlns:p14="http://schemas.microsoft.com/office/powerpoint/2010/main">
    <mc:Choice Requires="p14">
      <p:transition spd="slow" p14:dur="2000" advTm="1385"/>
    </mc:Choice>
    <mc:Fallback xmlns="">
      <p:transition spd="slow" advTm="1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372EA82-F7BF-E455-3244-8BCFC5041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Food on a table">
            <a:extLst>
              <a:ext uri="{FF2B5EF4-FFF2-40B4-BE49-F238E27FC236}">
                <a16:creationId xmlns:a16="http://schemas.microsoft.com/office/drawing/2014/main" id="{9F987AE6-7C5B-C7D5-A548-A8AAC3B42EF1}"/>
              </a:ext>
            </a:extLst>
          </p:cNvPr>
          <p:cNvPicPr>
            <a:picLocks noChangeAspect="1"/>
          </p:cNvPicPr>
          <p:nvPr/>
        </p:nvPicPr>
        <p:blipFill rotWithShape="1">
          <a:blip r:embed="rId5"/>
          <a:srcRect t="7865" b="7865"/>
          <a:stretch/>
        </p:blipFill>
        <p:spPr>
          <a:xfrm>
            <a:off x="-2" y="4316"/>
            <a:ext cx="12191998" cy="6858000"/>
          </a:xfrm>
          <a:prstGeom prst="rect">
            <a:avLst/>
          </a:prstGeom>
        </p:spPr>
      </p:pic>
      <p:sp>
        <p:nvSpPr>
          <p:cNvPr id="38" name="Rectangle 37">
            <a:extLst>
              <a:ext uri="{FF2B5EF4-FFF2-40B4-BE49-F238E27FC236}">
                <a16:creationId xmlns:a16="http://schemas.microsoft.com/office/drawing/2014/main" id="{EA482A06-0FA1-DF3A-657C-33FC99466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82279" y="-1082279"/>
            <a:ext cx="6857999" cy="9022559"/>
          </a:xfrm>
          <a:prstGeom prst="rect">
            <a:avLst/>
          </a:prstGeom>
          <a:gradFill>
            <a:gsLst>
              <a:gs pos="55000">
                <a:srgbClr val="000000">
                  <a:alpha val="28000"/>
                </a:srgbClr>
              </a:gs>
              <a:gs pos="0">
                <a:srgbClr val="000000">
                  <a:alpha val="0"/>
                </a:srgbClr>
              </a:gs>
              <a:gs pos="100000">
                <a:srgbClr val="000000">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reeform: Shape 35">
            <a:extLst>
              <a:ext uri="{FF2B5EF4-FFF2-40B4-BE49-F238E27FC236}">
                <a16:creationId xmlns:a16="http://schemas.microsoft.com/office/drawing/2014/main" id="{93FEA007-DF45-098E-E939-597845C64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36"/>
            <a:ext cx="12192000" cy="6858000"/>
          </a:xfrm>
          <a:custGeom>
            <a:avLst/>
            <a:gdLst>
              <a:gd name="connsiteX0" fmla="*/ 769743 w 12192000"/>
              <a:gd name="connsiteY0" fmla="*/ 74815 h 6858000"/>
              <a:gd name="connsiteX1" fmla="*/ 72877 w 12192000"/>
              <a:gd name="connsiteY1" fmla="*/ 771681 h 6858000"/>
              <a:gd name="connsiteX2" fmla="*/ 72877 w 12192000"/>
              <a:gd name="connsiteY2" fmla="*/ 6089552 h 6858000"/>
              <a:gd name="connsiteX3" fmla="*/ 769743 w 12192000"/>
              <a:gd name="connsiteY3" fmla="*/ 6786418 h 6858000"/>
              <a:gd name="connsiteX4" fmla="*/ 11422261 w 12192000"/>
              <a:gd name="connsiteY4" fmla="*/ 6786418 h 6858000"/>
              <a:gd name="connsiteX5" fmla="*/ 12119127 w 12192000"/>
              <a:gd name="connsiteY5" fmla="*/ 6089552 h 6858000"/>
              <a:gd name="connsiteX6" fmla="*/ 12119127 w 12192000"/>
              <a:gd name="connsiteY6" fmla="*/ 771681 h 6858000"/>
              <a:gd name="connsiteX7" fmla="*/ 11422261 w 12192000"/>
              <a:gd name="connsiteY7" fmla="*/ 7481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9743" y="74815"/>
                </a:moveTo>
                <a:cubicBezTo>
                  <a:pt x="384875" y="74815"/>
                  <a:pt x="72877" y="386813"/>
                  <a:pt x="72877" y="771681"/>
                </a:cubicBezTo>
                <a:lnTo>
                  <a:pt x="72877" y="6089552"/>
                </a:lnTo>
                <a:cubicBezTo>
                  <a:pt x="72877" y="6474420"/>
                  <a:pt x="384875" y="6786418"/>
                  <a:pt x="769743" y="6786418"/>
                </a:cubicBezTo>
                <a:lnTo>
                  <a:pt x="11422261" y="6786418"/>
                </a:lnTo>
                <a:cubicBezTo>
                  <a:pt x="11807129" y="6786418"/>
                  <a:pt x="12119127" y="6474420"/>
                  <a:pt x="12119127" y="6089552"/>
                </a:cubicBezTo>
                <a:lnTo>
                  <a:pt x="12119127" y="771681"/>
                </a:lnTo>
                <a:cubicBezTo>
                  <a:pt x="12119127" y="386813"/>
                  <a:pt x="11807129" y="74815"/>
                  <a:pt x="11422261" y="74815"/>
                </a:cubicBezTo>
                <a:close/>
                <a:moveTo>
                  <a:pt x="0" y="0"/>
                </a:moveTo>
                <a:lnTo>
                  <a:pt x="12192000" y="0"/>
                </a:lnTo>
                <a:lnTo>
                  <a:pt x="12192000" y="6858000"/>
                </a:lnTo>
                <a:lnTo>
                  <a:pt x="0" y="6858000"/>
                </a:lnTo>
                <a:close/>
              </a:path>
            </a:pathLst>
          </a:cu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D616B81B-A7E6-629C-AE44-1552F3D62D13}"/>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solidFill>
                  <a:srgbClr val="FFFFFF"/>
                </a:solidFill>
              </a:rPr>
              <a:pPr>
                <a:spcAft>
                  <a:spcPts val="600"/>
                </a:spcAft>
              </a:pPr>
              <a:t>15</a:t>
            </a:fld>
            <a:endParaRPr lang="en-US">
              <a:solidFill>
                <a:srgbClr val="FFFFFF"/>
              </a:solidFill>
            </a:endParaRPr>
          </a:p>
        </p:txBody>
      </p:sp>
      <p:sp>
        <p:nvSpPr>
          <p:cNvPr id="2" name="Title 1">
            <a:extLst>
              <a:ext uri="{FF2B5EF4-FFF2-40B4-BE49-F238E27FC236}">
                <a16:creationId xmlns:a16="http://schemas.microsoft.com/office/drawing/2014/main" id="{5FB70E60-C938-1992-0A1E-6793AE5C2733}"/>
              </a:ext>
            </a:extLst>
          </p:cNvPr>
          <p:cNvSpPr>
            <a:spLocks noGrp="1"/>
          </p:cNvSpPr>
          <p:nvPr>
            <p:ph type="title"/>
          </p:nvPr>
        </p:nvSpPr>
        <p:spPr>
          <a:xfrm>
            <a:off x="889778" y="2670982"/>
            <a:ext cx="4564349" cy="1257678"/>
          </a:xfrm>
        </p:spPr>
        <p:txBody>
          <a:bodyPr vert="horz" lIns="91440" tIns="45720" rIns="91440" bIns="45720" rtlCol="0" anchor="b">
            <a:normAutofit/>
          </a:bodyPr>
          <a:lstStyle/>
          <a:p>
            <a:r>
              <a:rPr lang="en-US" sz="6000" dirty="0">
                <a:solidFill>
                  <a:srgbClr val="FFFFFF"/>
                </a:solidFill>
              </a:rPr>
              <a:t>Thank You!</a:t>
            </a:r>
          </a:p>
        </p:txBody>
      </p:sp>
      <p:sp>
        <p:nvSpPr>
          <p:cNvPr id="7" name="TextBox 6">
            <a:extLst>
              <a:ext uri="{FF2B5EF4-FFF2-40B4-BE49-F238E27FC236}">
                <a16:creationId xmlns:a16="http://schemas.microsoft.com/office/drawing/2014/main" id="{9FB75300-4580-A095-309E-BB7E050FE756}"/>
              </a:ext>
            </a:extLst>
          </p:cNvPr>
          <p:cNvSpPr txBox="1"/>
          <p:nvPr/>
        </p:nvSpPr>
        <p:spPr>
          <a:xfrm>
            <a:off x="312252" y="4762123"/>
            <a:ext cx="3698627" cy="1257678"/>
          </a:xfrm>
          <a:prstGeom prst="rect">
            <a:avLst/>
          </a:prstGeom>
        </p:spPr>
        <p:txBody>
          <a:bodyPr vert="horz" lIns="91440" tIns="45720" rIns="91440" bIns="45720" rtlCol="0" anchor="b">
            <a:normAutofit/>
          </a:bodyPr>
          <a:lstStyle/>
          <a:p>
            <a:pPr>
              <a:lnSpc>
                <a:spcPct val="120000"/>
              </a:lnSpc>
              <a:spcBef>
                <a:spcPts val="1000"/>
              </a:spcBef>
            </a:pPr>
            <a:endParaRPr lang="en-US" sz="2000" dirty="0"/>
          </a:p>
        </p:txBody>
      </p:sp>
      <p:pic>
        <p:nvPicPr>
          <p:cNvPr id="4" name="Audio 3">
            <a:hlinkClick r:id="" action="ppaction://media"/>
            <a:extLst>
              <a:ext uri="{FF2B5EF4-FFF2-40B4-BE49-F238E27FC236}">
                <a16:creationId xmlns:a16="http://schemas.microsoft.com/office/drawing/2014/main" id="{2E3BAB3F-5D76-A6E9-391D-A80B7C7040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1903392"/>
      </p:ext>
    </p:extLst>
  </p:cSld>
  <p:clrMapOvr>
    <a:masterClrMapping/>
  </p:clrMapOvr>
  <mc:AlternateContent xmlns:mc="http://schemas.openxmlformats.org/markup-compatibility/2006" xmlns:p14="http://schemas.microsoft.com/office/powerpoint/2010/main">
    <mc:Choice Requires="p14">
      <p:transition spd="slow" p14:dur="2000" advTm="4450"/>
    </mc:Choice>
    <mc:Fallback xmlns="">
      <p:transition spd="slow" advTm="4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76D2B9-2E99-23C0-A25B-77784F231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BE9E6-0A38-08B9-14DF-9E7D81ACB404}"/>
              </a:ext>
            </a:extLst>
          </p:cNvPr>
          <p:cNvSpPr>
            <a:spLocks noGrp="1"/>
          </p:cNvSpPr>
          <p:nvPr>
            <p:ph type="title"/>
          </p:nvPr>
        </p:nvSpPr>
        <p:spPr>
          <a:xfrm>
            <a:off x="445548" y="442138"/>
            <a:ext cx="4025406" cy="1799665"/>
          </a:xfrm>
        </p:spPr>
        <p:txBody>
          <a:bodyPr vert="horz" lIns="91440" tIns="45720" rIns="91440" bIns="45720" rtlCol="0" anchor="t">
            <a:normAutofit/>
          </a:bodyPr>
          <a:lstStyle/>
          <a:p>
            <a:r>
              <a:rPr lang="en-US" sz="3600" b="1" kern="1200" dirty="0">
                <a:solidFill>
                  <a:schemeClr val="tx1"/>
                </a:solidFill>
                <a:latin typeface="+mj-lt"/>
                <a:ea typeface="+mj-ea"/>
                <a:cs typeface="+mj-cs"/>
              </a:rPr>
              <a:t>Why is Food Wastage a Problem?</a:t>
            </a:r>
          </a:p>
        </p:txBody>
      </p:sp>
      <p:sp>
        <p:nvSpPr>
          <p:cNvPr id="10" name="TextBox 9">
            <a:extLst>
              <a:ext uri="{FF2B5EF4-FFF2-40B4-BE49-F238E27FC236}">
                <a16:creationId xmlns:a16="http://schemas.microsoft.com/office/drawing/2014/main" id="{8F0ADE12-9D57-914E-13E4-6A41B98DDB5B}"/>
              </a:ext>
            </a:extLst>
          </p:cNvPr>
          <p:cNvSpPr txBox="1"/>
          <p:nvPr/>
        </p:nvSpPr>
        <p:spPr>
          <a:xfrm>
            <a:off x="358281" y="2340864"/>
            <a:ext cx="4025406" cy="4160519"/>
          </a:xfrm>
          <a:prstGeom prst="rect">
            <a:avLst/>
          </a:prstGeom>
        </p:spPr>
        <p:txBody>
          <a:bodyPr vert="horz" lIns="91440" tIns="45720" rIns="91440" bIns="45720" rtlCol="0" anchor="b">
            <a:noAutofit/>
          </a:bodyPr>
          <a:lstStyle/>
          <a:p>
            <a:pPr marL="57150" indent="-228600">
              <a:lnSpc>
                <a:spcPct val="110000"/>
              </a:lnSpc>
              <a:spcAft>
                <a:spcPts val="600"/>
              </a:spcAft>
              <a:buFont typeface="Wingdings" panose="05000000000000000000" pitchFamily="2" charset="2"/>
              <a:buChar char="§"/>
            </a:pPr>
            <a:endParaRPr lang="en-US" sz="1400" dirty="0"/>
          </a:p>
          <a:p>
            <a:pPr marL="171450" indent="-171450">
              <a:lnSpc>
                <a:spcPct val="110000"/>
              </a:lnSpc>
              <a:spcAft>
                <a:spcPts val="600"/>
              </a:spcAft>
              <a:buFont typeface="Wingdings" panose="05000000000000000000" pitchFamily="2" charset="2"/>
              <a:buChar char="Ø"/>
            </a:pPr>
            <a:r>
              <a:rPr lang="en-US" sz="1300" dirty="0"/>
              <a:t>Monetary loss: </a:t>
            </a:r>
          </a:p>
          <a:p>
            <a:pPr marL="285750" lvl="1">
              <a:lnSpc>
                <a:spcPct val="110000"/>
              </a:lnSpc>
              <a:spcAft>
                <a:spcPts val="600"/>
              </a:spcAft>
            </a:pPr>
            <a:r>
              <a:rPr lang="en-US" sz="1300" dirty="0"/>
              <a:t>In 2022, about 38% of Food produced in the U.S. was wasted which is almost USD 161 Billion.  On average, in the U.S. a person wastes $370 worth of food annually, which is almost $1500 for a family of four. </a:t>
            </a:r>
          </a:p>
          <a:p>
            <a:pPr marL="57150" indent="-228600">
              <a:lnSpc>
                <a:spcPct val="110000"/>
              </a:lnSpc>
              <a:spcAft>
                <a:spcPts val="600"/>
              </a:spcAft>
              <a:buFont typeface="Wingdings" panose="05000000000000000000" pitchFamily="2" charset="2"/>
              <a:buChar char="§"/>
            </a:pPr>
            <a:endParaRPr lang="en-US" sz="1300" dirty="0"/>
          </a:p>
          <a:p>
            <a:pPr marL="171450" indent="-171450">
              <a:lnSpc>
                <a:spcPct val="110000"/>
              </a:lnSpc>
              <a:spcAft>
                <a:spcPts val="600"/>
              </a:spcAft>
              <a:buFont typeface="Wingdings" panose="05000000000000000000" pitchFamily="2" charset="2"/>
              <a:buChar char="Ø"/>
            </a:pPr>
            <a:r>
              <a:rPr lang="en-US" sz="1300" dirty="0"/>
              <a:t>Wastage of Resources: </a:t>
            </a:r>
          </a:p>
          <a:p>
            <a:pPr lvl="1">
              <a:lnSpc>
                <a:spcPct val="110000"/>
              </a:lnSpc>
              <a:spcAft>
                <a:spcPts val="600"/>
              </a:spcAft>
            </a:pPr>
            <a:r>
              <a:rPr lang="en-US" sz="1300" dirty="0"/>
              <a:t>Food wastage also includes the time, water, labor, and effort spent on farming, transportation, storage, and food distribution.</a:t>
            </a:r>
          </a:p>
          <a:p>
            <a:pPr marL="57150" indent="-228600">
              <a:lnSpc>
                <a:spcPct val="110000"/>
              </a:lnSpc>
              <a:spcAft>
                <a:spcPts val="600"/>
              </a:spcAft>
              <a:buFont typeface="Wingdings" panose="05000000000000000000" pitchFamily="2" charset="2"/>
              <a:buChar char="§"/>
            </a:pPr>
            <a:endParaRPr lang="en-US" sz="1300" dirty="0"/>
          </a:p>
          <a:p>
            <a:pPr marL="171450" indent="-171450">
              <a:lnSpc>
                <a:spcPct val="110000"/>
              </a:lnSpc>
              <a:spcAft>
                <a:spcPts val="600"/>
              </a:spcAft>
              <a:buFont typeface="Wingdings" panose="05000000000000000000" pitchFamily="2" charset="2"/>
              <a:buChar char="Ø"/>
            </a:pPr>
            <a:r>
              <a:rPr lang="en-US" sz="1300" dirty="0"/>
              <a:t>Impacts to Climate: </a:t>
            </a:r>
          </a:p>
          <a:p>
            <a:pPr marL="285750" lvl="1">
              <a:lnSpc>
                <a:spcPct val="110000"/>
              </a:lnSpc>
              <a:spcAft>
                <a:spcPts val="600"/>
              </a:spcAft>
            </a:pPr>
            <a:r>
              <a:rPr lang="en-US" sz="1300" dirty="0"/>
              <a:t>Food waste is the largest source of Methane emissions in the landfills, thus contributing to the Global warming and Air pollution.</a:t>
            </a:r>
          </a:p>
        </p:txBody>
      </p:sp>
      <p:pic>
        <p:nvPicPr>
          <p:cNvPr id="12" name="Picture 11" descr="A person holding a pile of vegetables&#10;&#10;Description automatically generated">
            <a:extLst>
              <a:ext uri="{FF2B5EF4-FFF2-40B4-BE49-F238E27FC236}">
                <a16:creationId xmlns:a16="http://schemas.microsoft.com/office/drawing/2014/main" id="{E45C05FA-FD96-E185-3C87-54BCF61E3862}"/>
              </a:ext>
            </a:extLst>
          </p:cNvPr>
          <p:cNvPicPr>
            <a:picLocks noChangeAspect="1"/>
          </p:cNvPicPr>
          <p:nvPr/>
        </p:nvPicPr>
        <p:blipFill rotWithShape="1">
          <a:blip r:embed="rId4">
            <a:extLst>
              <a:ext uri="{28A0092B-C50C-407E-A947-70E740481C1C}">
                <a14:useLocalDpi xmlns:a14="http://schemas.microsoft.com/office/drawing/2010/main" val="0"/>
              </a:ext>
            </a:extLst>
          </a:blip>
          <a:srcRect l="18940" r="12303"/>
          <a:stretch/>
        </p:blipFill>
        <p:spPr>
          <a:xfrm>
            <a:off x="5105401" y="1"/>
            <a:ext cx="7090851" cy="6857999"/>
          </a:xfrm>
          <a:custGeom>
            <a:avLst/>
            <a:gdLst/>
            <a:ahLst/>
            <a:cxnLst/>
            <a:rect l="l" t="t" r="r" b="b"/>
            <a:pathLst>
              <a:path w="7090851" h="6874453">
                <a:moveTo>
                  <a:pt x="679539" y="0"/>
                </a:moveTo>
                <a:lnTo>
                  <a:pt x="7090851" y="0"/>
                </a:lnTo>
                <a:lnTo>
                  <a:pt x="7090851" y="6874453"/>
                </a:lnTo>
                <a:lnTo>
                  <a:pt x="679539" y="6874453"/>
                </a:lnTo>
                <a:cubicBezTo>
                  <a:pt x="304240" y="6874453"/>
                  <a:pt x="0" y="6570213"/>
                  <a:pt x="0" y="6194913"/>
                </a:cubicBezTo>
                <a:lnTo>
                  <a:pt x="0" y="679540"/>
                </a:lnTo>
                <a:cubicBezTo>
                  <a:pt x="0" y="304240"/>
                  <a:pt x="304240" y="0"/>
                  <a:pt x="679539" y="0"/>
                </a:cubicBezTo>
                <a:close/>
              </a:path>
            </a:pathLst>
          </a:custGeom>
        </p:spPr>
      </p:pic>
      <p:sp>
        <p:nvSpPr>
          <p:cNvPr id="6" name="Slide Number Placeholder 5">
            <a:extLst>
              <a:ext uri="{FF2B5EF4-FFF2-40B4-BE49-F238E27FC236}">
                <a16:creationId xmlns:a16="http://schemas.microsoft.com/office/drawing/2014/main" id="{2E8AD391-A319-C8CB-A912-601F5D794FCC}"/>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a:solidFill>
                  <a:srgbClr val="FFFFFF"/>
                </a:solidFill>
              </a:rPr>
              <a:pPr>
                <a:spcAft>
                  <a:spcPts val="600"/>
                </a:spcAft>
              </a:pPr>
              <a:t>2</a:t>
            </a:fld>
            <a:endParaRPr lang="en-US">
              <a:solidFill>
                <a:srgbClr val="FFFFFF"/>
              </a:solidFill>
            </a:endParaRPr>
          </a:p>
        </p:txBody>
      </p:sp>
      <p:pic>
        <p:nvPicPr>
          <p:cNvPr id="33" name="Audio 32">
            <a:hlinkClick r:id="" action="ppaction://media"/>
            <a:extLst>
              <a:ext uri="{FF2B5EF4-FFF2-40B4-BE49-F238E27FC236}">
                <a16:creationId xmlns:a16="http://schemas.microsoft.com/office/drawing/2014/main" id="{A8DCD72B-74B1-C4ED-7844-693D228C509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8231276"/>
      </p:ext>
    </p:extLst>
  </p:cSld>
  <p:clrMapOvr>
    <a:masterClrMapping/>
  </p:clrMapOvr>
  <mc:AlternateContent xmlns:mc="http://schemas.openxmlformats.org/markup-compatibility/2006" xmlns:p14="http://schemas.microsoft.com/office/powerpoint/2010/main">
    <mc:Choice Requires="p14">
      <p:transition spd="slow" p14:dur="2000" advTm="57424"/>
    </mc:Choice>
    <mc:Fallback xmlns="">
      <p:transition spd="slow" advTm="5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par>
                                <p:cTn id="7" presetID="10"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46739B7-CDA7-1140-87BB-21243FC57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hands holding grains&#10;&#10;Description automatically generated">
            <a:extLst>
              <a:ext uri="{FF2B5EF4-FFF2-40B4-BE49-F238E27FC236}">
                <a16:creationId xmlns:a16="http://schemas.microsoft.com/office/drawing/2014/main" id="{CF087977-614F-832E-DF26-E436E861FAE0}"/>
              </a:ext>
            </a:extLst>
          </p:cNvPr>
          <p:cNvPicPr>
            <a:picLocks noChangeAspect="1"/>
          </p:cNvPicPr>
          <p:nvPr/>
        </p:nvPicPr>
        <p:blipFill rotWithShape="1">
          <a:blip r:embed="rId5">
            <a:extLst>
              <a:ext uri="{28A0092B-C50C-407E-A947-70E740481C1C}">
                <a14:useLocalDpi xmlns:a14="http://schemas.microsoft.com/office/drawing/2010/main" val="0"/>
              </a:ext>
            </a:extLst>
          </a:blip>
          <a:srcRect t="7764" b="7764"/>
          <a:stretch/>
        </p:blipFill>
        <p:spPr>
          <a:xfrm>
            <a:off x="1" y="-8227"/>
            <a:ext cx="12191999" cy="6874452"/>
          </a:xfrm>
          <a:prstGeom prst="rect">
            <a:avLst/>
          </a:prstGeom>
        </p:spPr>
      </p:pic>
      <p:sp>
        <p:nvSpPr>
          <p:cNvPr id="32" name="Freeform: Shape 31">
            <a:extLst>
              <a:ext uri="{FF2B5EF4-FFF2-40B4-BE49-F238E27FC236}">
                <a16:creationId xmlns:a16="http://schemas.microsoft.com/office/drawing/2014/main" id="{9F78D102-89E6-1D04-B77B-FB85BB44E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2811" y="-8227"/>
            <a:ext cx="4909189" cy="6874453"/>
          </a:xfrm>
          <a:custGeom>
            <a:avLst/>
            <a:gdLst>
              <a:gd name="connsiteX0" fmla="*/ 679539 w 4909189"/>
              <a:gd name="connsiteY0" fmla="*/ 0 h 6874453"/>
              <a:gd name="connsiteX1" fmla="*/ 4909189 w 4909189"/>
              <a:gd name="connsiteY1" fmla="*/ 0 h 6874453"/>
              <a:gd name="connsiteX2" fmla="*/ 4909189 w 4909189"/>
              <a:gd name="connsiteY2" fmla="*/ 6874453 h 6874453"/>
              <a:gd name="connsiteX3" fmla="*/ 679539 w 4909189"/>
              <a:gd name="connsiteY3" fmla="*/ 6874453 h 6874453"/>
              <a:gd name="connsiteX4" fmla="*/ 0 w 4909189"/>
              <a:gd name="connsiteY4" fmla="*/ 6194913 h 6874453"/>
              <a:gd name="connsiteX5" fmla="*/ 0 w 4909189"/>
              <a:gd name="connsiteY5" fmla="*/ 679540 h 6874453"/>
              <a:gd name="connsiteX6" fmla="*/ 679539 w 4909189"/>
              <a:gd name="connsiteY6" fmla="*/ 0 h 68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189" h="6874453">
                <a:moveTo>
                  <a:pt x="679539" y="0"/>
                </a:moveTo>
                <a:lnTo>
                  <a:pt x="4909189" y="0"/>
                </a:lnTo>
                <a:lnTo>
                  <a:pt x="4909189" y="6874453"/>
                </a:lnTo>
                <a:lnTo>
                  <a:pt x="679539" y="6874453"/>
                </a:lnTo>
                <a:cubicBezTo>
                  <a:pt x="304240" y="6874453"/>
                  <a:pt x="0" y="6570213"/>
                  <a:pt x="0" y="6194913"/>
                </a:cubicBezTo>
                <a:lnTo>
                  <a:pt x="0" y="679540"/>
                </a:lnTo>
                <a:cubicBezTo>
                  <a:pt x="0" y="304240"/>
                  <a:pt x="304240" y="0"/>
                  <a:pt x="679539"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0172A6-1BA5-A80D-DDE9-476482B7A8D5}"/>
              </a:ext>
            </a:extLst>
          </p:cNvPr>
          <p:cNvSpPr>
            <a:spLocks noGrp="1"/>
          </p:cNvSpPr>
          <p:nvPr>
            <p:ph type="title"/>
          </p:nvPr>
        </p:nvSpPr>
        <p:spPr>
          <a:xfrm>
            <a:off x="7676246" y="238453"/>
            <a:ext cx="4385123" cy="1245114"/>
          </a:xfrm>
        </p:spPr>
        <p:txBody>
          <a:bodyPr anchor="t">
            <a:normAutofit/>
          </a:bodyPr>
          <a:lstStyle/>
          <a:p>
            <a:r>
              <a:rPr lang="en-US" sz="3400" dirty="0"/>
              <a:t>How can Machine Learning help?</a:t>
            </a:r>
          </a:p>
        </p:txBody>
      </p:sp>
      <p:sp>
        <p:nvSpPr>
          <p:cNvPr id="3" name="Content Placeholder 2">
            <a:extLst>
              <a:ext uri="{FF2B5EF4-FFF2-40B4-BE49-F238E27FC236}">
                <a16:creationId xmlns:a16="http://schemas.microsoft.com/office/drawing/2014/main" id="{AC0A6F16-F3F7-8363-E5FD-7AA129551544}"/>
              </a:ext>
            </a:extLst>
          </p:cNvPr>
          <p:cNvSpPr>
            <a:spLocks noGrp="1"/>
          </p:cNvSpPr>
          <p:nvPr>
            <p:ph idx="1"/>
          </p:nvPr>
        </p:nvSpPr>
        <p:spPr>
          <a:xfrm>
            <a:off x="7445829" y="1324947"/>
            <a:ext cx="4385123" cy="5033810"/>
          </a:xfrm>
        </p:spPr>
        <p:txBody>
          <a:bodyPr anchor="b">
            <a:noAutofit/>
          </a:bodyPr>
          <a:lstStyle/>
          <a:p>
            <a:pPr marL="57150">
              <a:lnSpc>
                <a:spcPct val="110000"/>
              </a:lnSpc>
              <a:spcAft>
                <a:spcPts val="600"/>
              </a:spcAft>
              <a:buFont typeface="Wingdings" panose="05000000000000000000" pitchFamily="2" charset="2"/>
              <a:buChar char="§"/>
            </a:pPr>
            <a:r>
              <a:rPr lang="en-US" sz="1400" dirty="0"/>
              <a:t>In 2022, 44 Million people in the U.S. were food insecure including 5 million Children who did not have access to Nutritious meals.</a:t>
            </a:r>
          </a:p>
          <a:p>
            <a:pPr marL="57150">
              <a:lnSpc>
                <a:spcPct val="110000"/>
              </a:lnSpc>
              <a:spcAft>
                <a:spcPts val="600"/>
              </a:spcAft>
              <a:buFont typeface="Wingdings" panose="05000000000000000000" pitchFamily="2" charset="2"/>
              <a:buChar char="§"/>
            </a:pPr>
            <a:r>
              <a:rPr lang="en-US" sz="1400" dirty="0"/>
              <a:t>According to the Food Security and Nutrition report, about 783 million people faced hunger in 2022, representing almost one-tenth of the world's population and an increase of 122 million from 2019.</a:t>
            </a:r>
          </a:p>
          <a:p>
            <a:pPr marL="57150">
              <a:lnSpc>
                <a:spcPct val="110000"/>
              </a:lnSpc>
              <a:spcAft>
                <a:spcPts val="600"/>
              </a:spcAft>
              <a:buFont typeface="Wingdings" panose="05000000000000000000" pitchFamily="2" charset="2"/>
              <a:buChar char="§"/>
            </a:pPr>
            <a:r>
              <a:rPr lang="en-US" sz="1400" dirty="0"/>
              <a:t>Machine Learning can help close the Gap between excess Food production and hunger, by building a model to predict the amount of food wasted, thereby reducing the excess production.</a:t>
            </a:r>
          </a:p>
          <a:p>
            <a:pPr marL="57150">
              <a:lnSpc>
                <a:spcPct val="110000"/>
              </a:lnSpc>
              <a:spcAft>
                <a:spcPts val="600"/>
              </a:spcAft>
              <a:buFont typeface="Wingdings" panose="05000000000000000000" pitchFamily="2" charset="2"/>
              <a:buChar char="§"/>
            </a:pPr>
            <a:r>
              <a:rPr lang="en-US" sz="1400" dirty="0"/>
              <a:t>Also, Implementing innovative solutions such as Enhancing Food distribution, Intelligent routing, and Recycling food, the Food donation can be improved.</a:t>
            </a:r>
          </a:p>
        </p:txBody>
      </p:sp>
      <p:sp>
        <p:nvSpPr>
          <p:cNvPr id="6" name="Slide Number Placeholder 5">
            <a:extLst>
              <a:ext uri="{FF2B5EF4-FFF2-40B4-BE49-F238E27FC236}">
                <a16:creationId xmlns:a16="http://schemas.microsoft.com/office/drawing/2014/main" id="{B0FB0AD0-85DA-4279-7BB2-1FCB4093120E}"/>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smtClean="0"/>
              <a:pPr>
                <a:spcAft>
                  <a:spcPts val="600"/>
                </a:spcAft>
              </a:pPr>
              <a:t>3</a:t>
            </a:fld>
            <a:endParaRPr lang="en-US"/>
          </a:p>
        </p:txBody>
      </p:sp>
      <p:pic>
        <p:nvPicPr>
          <p:cNvPr id="15" name="Audio 14">
            <a:hlinkClick r:id="" action="ppaction://media"/>
            <a:extLst>
              <a:ext uri="{FF2B5EF4-FFF2-40B4-BE49-F238E27FC236}">
                <a16:creationId xmlns:a16="http://schemas.microsoft.com/office/drawing/2014/main" id="{68EDEDC4-4B2A-C79F-0740-A3554183D4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4955778"/>
      </p:ext>
    </p:extLst>
  </p:cSld>
  <p:clrMapOvr>
    <a:masterClrMapping/>
  </p:clrMapOvr>
  <mc:AlternateContent xmlns:mc="http://schemas.openxmlformats.org/markup-compatibility/2006" xmlns:p14="http://schemas.microsoft.com/office/powerpoint/2010/main">
    <mc:Choice Requires="p14">
      <p:transition spd="slow" p14:dur="2000" advTm="52808"/>
    </mc:Choice>
    <mc:Fallback xmlns="">
      <p:transition spd="slow" advTm="52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07A5EBF-03D2-8CB1-4296-A5688D703DC1}"/>
              </a:ext>
            </a:extLst>
          </p:cNvPr>
          <p:cNvSpPr>
            <a:spLocks noGrp="1"/>
          </p:cNvSpPr>
          <p:nvPr>
            <p:ph type="sldNum" sz="quarter" idx="12"/>
          </p:nvPr>
        </p:nvSpPr>
        <p:spPr/>
        <p:txBody>
          <a:bodyPr/>
          <a:lstStyle/>
          <a:p>
            <a:fld id="{6E91CC32-6A6B-4E2E-BBA1-6864F305DA26}" type="slidenum">
              <a:rPr lang="en-US" smtClean="0"/>
              <a:t>4</a:t>
            </a:fld>
            <a:endParaRPr lang="en-US"/>
          </a:p>
        </p:txBody>
      </p:sp>
      <p:sp>
        <p:nvSpPr>
          <p:cNvPr id="9" name="Title 1">
            <a:extLst>
              <a:ext uri="{FF2B5EF4-FFF2-40B4-BE49-F238E27FC236}">
                <a16:creationId xmlns:a16="http://schemas.microsoft.com/office/drawing/2014/main" id="{E5FC8A54-3D44-F5F6-3701-DC18AC379A0C}"/>
              </a:ext>
            </a:extLst>
          </p:cNvPr>
          <p:cNvSpPr>
            <a:spLocks noGrp="1"/>
          </p:cNvSpPr>
          <p:nvPr>
            <p:ph type="title"/>
          </p:nvPr>
        </p:nvSpPr>
        <p:spPr>
          <a:xfrm>
            <a:off x="103454" y="0"/>
            <a:ext cx="4647579" cy="2368296"/>
          </a:xfrm>
          <a:gradFill>
            <a:gsLst>
              <a:gs pos="1000">
                <a:schemeClr val="bg1"/>
              </a:gs>
              <a:gs pos="37000">
                <a:schemeClr val="accent4">
                  <a:lumMod val="50000"/>
                </a:schemeClr>
              </a:gs>
            </a:gsLst>
            <a:lin ang="12600000" scaled="0"/>
          </a:gradFill>
        </p:spPr>
        <p:txBody>
          <a:bodyPr vert="horz" lIns="396000" tIns="0" rIns="396000" bIns="0" rtlCol="0" anchor="ctr">
            <a:noAutofit/>
          </a:bodyPr>
          <a:lstStyle/>
          <a:p>
            <a:r>
              <a:rPr lang="en-US" sz="3400" dirty="0"/>
              <a:t>Steps involved in the Machine learning Model </a:t>
            </a:r>
            <a:br>
              <a:rPr lang="en-US" sz="3400" dirty="0"/>
            </a:br>
            <a:r>
              <a:rPr lang="en-US" sz="3400" dirty="0"/>
              <a:t>Building</a:t>
            </a:r>
          </a:p>
        </p:txBody>
      </p:sp>
      <p:graphicFrame>
        <p:nvGraphicFramePr>
          <p:cNvPr id="10" name="Content Placeholder 2" descr="List Content Placeholder">
            <a:extLst>
              <a:ext uri="{FF2B5EF4-FFF2-40B4-BE49-F238E27FC236}">
                <a16:creationId xmlns:a16="http://schemas.microsoft.com/office/drawing/2014/main" id="{A1B826B7-89E2-00D2-D3D5-32D210A32DCF}"/>
              </a:ext>
            </a:extLst>
          </p:cNvPr>
          <p:cNvGraphicFramePr>
            <a:graphicFrameLocks noGrp="1"/>
          </p:cNvGraphicFramePr>
          <p:nvPr>
            <p:ph idx="1"/>
            <p:extLst>
              <p:ext uri="{D42A27DB-BD31-4B8C-83A1-F6EECF244321}">
                <p14:modId xmlns:p14="http://schemas.microsoft.com/office/powerpoint/2010/main" val="3968064957"/>
              </p:ext>
            </p:extLst>
          </p:nvPr>
        </p:nvGraphicFramePr>
        <p:xfrm>
          <a:off x="4838522" y="270234"/>
          <a:ext cx="6605333" cy="5984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le 11">
            <a:extLst>
              <a:ext uri="{FF2B5EF4-FFF2-40B4-BE49-F238E27FC236}">
                <a16:creationId xmlns:a16="http://schemas.microsoft.com/office/drawing/2014/main" id="{3DCE31FA-3C8E-04A8-DBA7-B442DFCF4730}"/>
              </a:ext>
            </a:extLst>
          </p:cNvPr>
          <p:cNvSpPr/>
          <p:nvPr/>
        </p:nvSpPr>
        <p:spPr>
          <a:xfrm>
            <a:off x="4838523" y="269179"/>
            <a:ext cx="6605332" cy="995920"/>
          </a:xfrm>
          <a:prstGeom prst="rect">
            <a:avLst/>
          </a:prstGeom>
          <a:gradFill rotWithShape="0">
            <a:gsLst>
              <a:gs pos="0">
                <a:srgbClr val="000000">
                  <a:lumMod val="75000"/>
                  <a:lumOff val="25000"/>
                </a:srgbClr>
              </a:gs>
              <a:gs pos="1000">
                <a:srgbClr val="22544E"/>
              </a:gs>
              <a:gs pos="97000">
                <a:srgbClr val="000000">
                  <a:lumMod val="85000"/>
                  <a:lumOff val="15000"/>
                </a:srgbClr>
              </a:gs>
              <a:gs pos="100000">
                <a:schemeClr val="accent4"/>
              </a:gs>
            </a:gsLst>
            <a:lin ang="10800000" scaled="0"/>
          </a:gra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3" name="Rectangle 12">
            <a:extLst>
              <a:ext uri="{FF2B5EF4-FFF2-40B4-BE49-F238E27FC236}">
                <a16:creationId xmlns:a16="http://schemas.microsoft.com/office/drawing/2014/main" id="{E91E1B65-45A2-015E-4FD9-E47757DDF489}"/>
              </a:ext>
            </a:extLst>
          </p:cNvPr>
          <p:cNvSpPr/>
          <p:nvPr/>
        </p:nvSpPr>
        <p:spPr>
          <a:xfrm>
            <a:off x="4838523" y="1520707"/>
            <a:ext cx="6605332" cy="995920"/>
          </a:xfrm>
          <a:prstGeom prst="rect">
            <a:avLst/>
          </a:prstGeom>
          <a:gradFill rotWithShape="0">
            <a:gsLst>
              <a:gs pos="0">
                <a:srgbClr val="000000">
                  <a:lumMod val="75000"/>
                  <a:lumOff val="25000"/>
                </a:srgbClr>
              </a:gs>
              <a:gs pos="15929">
                <a:srgbClr val="22544E"/>
              </a:gs>
              <a:gs pos="97000">
                <a:srgbClr val="000000">
                  <a:lumMod val="85000"/>
                  <a:lumOff val="15000"/>
                </a:srgbClr>
              </a:gs>
              <a:gs pos="100000">
                <a:srgbClr val="17B2D1">
                  <a:lumMod val="75000"/>
                </a:srgbClr>
              </a:gs>
            </a:gsLst>
            <a:lin ang="10800000" scaled="0"/>
          </a:gra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4" name="Rectangle 13">
            <a:extLst>
              <a:ext uri="{FF2B5EF4-FFF2-40B4-BE49-F238E27FC236}">
                <a16:creationId xmlns:a16="http://schemas.microsoft.com/office/drawing/2014/main" id="{FBDE493B-184C-8E8E-029E-ED1ADF9E321C}"/>
              </a:ext>
            </a:extLst>
          </p:cNvPr>
          <p:cNvSpPr/>
          <p:nvPr/>
        </p:nvSpPr>
        <p:spPr>
          <a:xfrm>
            <a:off x="4839515" y="2762999"/>
            <a:ext cx="6605332" cy="995920"/>
          </a:xfrm>
          <a:prstGeom prst="rect">
            <a:avLst/>
          </a:prstGeom>
          <a:gradFill rotWithShape="0">
            <a:gsLst>
              <a:gs pos="0">
                <a:srgbClr val="000000">
                  <a:lumMod val="75000"/>
                  <a:lumOff val="25000"/>
                </a:srgbClr>
              </a:gs>
              <a:gs pos="15929">
                <a:srgbClr val="22544E"/>
              </a:gs>
              <a:gs pos="97000">
                <a:srgbClr val="000000">
                  <a:lumMod val="85000"/>
                  <a:lumOff val="15000"/>
                </a:srgbClr>
              </a:gs>
              <a:gs pos="100000">
                <a:srgbClr val="17B2D1">
                  <a:lumMod val="75000"/>
                </a:srgbClr>
              </a:gs>
            </a:gsLst>
            <a:lin ang="10800000" scaled="0"/>
          </a:gra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5" name="Rectangle 14">
            <a:extLst>
              <a:ext uri="{FF2B5EF4-FFF2-40B4-BE49-F238E27FC236}">
                <a16:creationId xmlns:a16="http://schemas.microsoft.com/office/drawing/2014/main" id="{DA259813-D8AC-ACBD-DE3A-80D026736632}"/>
              </a:ext>
            </a:extLst>
          </p:cNvPr>
          <p:cNvSpPr/>
          <p:nvPr/>
        </p:nvSpPr>
        <p:spPr>
          <a:xfrm>
            <a:off x="4838521" y="3998276"/>
            <a:ext cx="6605332" cy="995920"/>
          </a:xfrm>
          <a:prstGeom prst="rect">
            <a:avLst/>
          </a:prstGeom>
          <a:gradFill rotWithShape="0">
            <a:gsLst>
              <a:gs pos="0">
                <a:srgbClr val="000000">
                  <a:lumMod val="75000"/>
                  <a:lumOff val="25000"/>
                </a:srgbClr>
              </a:gs>
              <a:gs pos="15929">
                <a:srgbClr val="22544E"/>
              </a:gs>
              <a:gs pos="97000">
                <a:srgbClr val="000000">
                  <a:lumMod val="85000"/>
                  <a:lumOff val="15000"/>
                </a:srgbClr>
              </a:gs>
              <a:gs pos="100000">
                <a:srgbClr val="17B2D1">
                  <a:lumMod val="75000"/>
                </a:srgbClr>
              </a:gs>
            </a:gsLst>
            <a:lin ang="10800000" scaled="0"/>
          </a:gra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6" name="Rectangle 15">
            <a:extLst>
              <a:ext uri="{FF2B5EF4-FFF2-40B4-BE49-F238E27FC236}">
                <a16:creationId xmlns:a16="http://schemas.microsoft.com/office/drawing/2014/main" id="{624C593E-06C3-5CE6-E691-CDF47AB491FC}"/>
              </a:ext>
            </a:extLst>
          </p:cNvPr>
          <p:cNvSpPr/>
          <p:nvPr/>
        </p:nvSpPr>
        <p:spPr>
          <a:xfrm>
            <a:off x="4838521" y="5236472"/>
            <a:ext cx="6605332" cy="995920"/>
          </a:xfrm>
          <a:prstGeom prst="rect">
            <a:avLst/>
          </a:prstGeom>
          <a:gradFill rotWithShape="0">
            <a:gsLst>
              <a:gs pos="0">
                <a:srgbClr val="000000">
                  <a:lumMod val="75000"/>
                  <a:lumOff val="25000"/>
                </a:srgbClr>
              </a:gs>
              <a:gs pos="15929">
                <a:srgbClr val="22544E"/>
              </a:gs>
              <a:gs pos="97000">
                <a:srgbClr val="000000">
                  <a:lumMod val="85000"/>
                  <a:lumOff val="15000"/>
                </a:srgbClr>
              </a:gs>
              <a:gs pos="100000">
                <a:srgbClr val="17B2D1">
                  <a:lumMod val="75000"/>
                </a:srgbClr>
              </a:gs>
            </a:gsLst>
            <a:lin ang="10800000" scaled="0"/>
          </a:gra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a:p>
        </p:txBody>
      </p:sp>
      <p:sp>
        <p:nvSpPr>
          <p:cNvPr id="17" name="TextBox 16">
            <a:extLst>
              <a:ext uri="{FF2B5EF4-FFF2-40B4-BE49-F238E27FC236}">
                <a16:creationId xmlns:a16="http://schemas.microsoft.com/office/drawing/2014/main" id="{96213A4A-2182-7BA7-8A7C-0738A9024E08}"/>
              </a:ext>
            </a:extLst>
          </p:cNvPr>
          <p:cNvSpPr txBox="1"/>
          <p:nvPr/>
        </p:nvSpPr>
        <p:spPr>
          <a:xfrm>
            <a:off x="5235191" y="480797"/>
            <a:ext cx="5478480" cy="461665"/>
          </a:xfrm>
          <a:prstGeom prst="rect">
            <a:avLst/>
          </a:prstGeom>
          <a:noFill/>
        </p:spPr>
        <p:txBody>
          <a:bodyPr wrap="square" rtlCol="0">
            <a:spAutoFit/>
          </a:bodyPr>
          <a:lstStyle/>
          <a:p>
            <a:r>
              <a:rPr lang="en-US" sz="2400" dirty="0"/>
              <a:t>1.   Extracting the Data</a:t>
            </a:r>
          </a:p>
        </p:txBody>
      </p:sp>
      <p:sp>
        <p:nvSpPr>
          <p:cNvPr id="19" name="TextBox 18">
            <a:extLst>
              <a:ext uri="{FF2B5EF4-FFF2-40B4-BE49-F238E27FC236}">
                <a16:creationId xmlns:a16="http://schemas.microsoft.com/office/drawing/2014/main" id="{6F0415B3-2F27-A0F6-FC8F-689E9E59EF16}"/>
              </a:ext>
            </a:extLst>
          </p:cNvPr>
          <p:cNvSpPr txBox="1"/>
          <p:nvPr/>
        </p:nvSpPr>
        <p:spPr>
          <a:xfrm>
            <a:off x="5235191" y="1732325"/>
            <a:ext cx="5570843" cy="461665"/>
          </a:xfrm>
          <a:prstGeom prst="rect">
            <a:avLst/>
          </a:prstGeom>
          <a:noFill/>
        </p:spPr>
        <p:txBody>
          <a:bodyPr wrap="square" rtlCol="0">
            <a:spAutoFit/>
          </a:bodyPr>
          <a:lstStyle/>
          <a:p>
            <a:r>
              <a:rPr lang="en-US" sz="2400" dirty="0"/>
              <a:t>2.  Exploratory Data Analysis</a:t>
            </a:r>
          </a:p>
        </p:txBody>
      </p:sp>
      <p:sp>
        <p:nvSpPr>
          <p:cNvPr id="21" name="TextBox 20">
            <a:extLst>
              <a:ext uri="{FF2B5EF4-FFF2-40B4-BE49-F238E27FC236}">
                <a16:creationId xmlns:a16="http://schemas.microsoft.com/office/drawing/2014/main" id="{8F7971E2-9507-E067-A838-30B72815BDC3}"/>
              </a:ext>
            </a:extLst>
          </p:cNvPr>
          <p:cNvSpPr txBox="1"/>
          <p:nvPr/>
        </p:nvSpPr>
        <p:spPr>
          <a:xfrm>
            <a:off x="5239612" y="2928731"/>
            <a:ext cx="5883913" cy="461665"/>
          </a:xfrm>
          <a:prstGeom prst="rect">
            <a:avLst/>
          </a:prstGeom>
          <a:noFill/>
        </p:spPr>
        <p:txBody>
          <a:bodyPr wrap="square" rtlCol="0">
            <a:spAutoFit/>
          </a:bodyPr>
          <a:lstStyle/>
          <a:p>
            <a:r>
              <a:rPr lang="en-US" sz="2400" dirty="0"/>
              <a:t>3.  Data Wrangling &amp; Preparation</a:t>
            </a:r>
          </a:p>
        </p:txBody>
      </p:sp>
      <p:sp>
        <p:nvSpPr>
          <p:cNvPr id="22" name="TextBox 21">
            <a:extLst>
              <a:ext uri="{FF2B5EF4-FFF2-40B4-BE49-F238E27FC236}">
                <a16:creationId xmlns:a16="http://schemas.microsoft.com/office/drawing/2014/main" id="{3133553B-5D7E-80B1-5586-A67D97FB6315}"/>
              </a:ext>
            </a:extLst>
          </p:cNvPr>
          <p:cNvSpPr txBox="1"/>
          <p:nvPr/>
        </p:nvSpPr>
        <p:spPr>
          <a:xfrm>
            <a:off x="5227165" y="4240389"/>
            <a:ext cx="6383644" cy="461665"/>
          </a:xfrm>
          <a:prstGeom prst="rect">
            <a:avLst/>
          </a:prstGeom>
          <a:noFill/>
        </p:spPr>
        <p:txBody>
          <a:bodyPr wrap="square" rtlCol="0">
            <a:spAutoFit/>
          </a:bodyPr>
          <a:lstStyle/>
          <a:p>
            <a:r>
              <a:rPr lang="en-US" sz="2400" dirty="0"/>
              <a:t>4.  Feature Engineering for Model Building</a:t>
            </a:r>
          </a:p>
        </p:txBody>
      </p:sp>
      <p:sp>
        <p:nvSpPr>
          <p:cNvPr id="23" name="TextBox 22">
            <a:extLst>
              <a:ext uri="{FF2B5EF4-FFF2-40B4-BE49-F238E27FC236}">
                <a16:creationId xmlns:a16="http://schemas.microsoft.com/office/drawing/2014/main" id="{B8E96CF9-7724-184B-3CEE-18B01C7BE446}"/>
              </a:ext>
            </a:extLst>
          </p:cNvPr>
          <p:cNvSpPr txBox="1"/>
          <p:nvPr/>
        </p:nvSpPr>
        <p:spPr>
          <a:xfrm>
            <a:off x="5235191" y="5503599"/>
            <a:ext cx="5888334" cy="461665"/>
          </a:xfrm>
          <a:prstGeom prst="rect">
            <a:avLst/>
          </a:prstGeom>
          <a:noFill/>
        </p:spPr>
        <p:txBody>
          <a:bodyPr wrap="square" rtlCol="0">
            <a:spAutoFit/>
          </a:bodyPr>
          <a:lstStyle/>
          <a:p>
            <a:r>
              <a:rPr lang="en-US" sz="2400" dirty="0"/>
              <a:t>5.  Evaluating the Model  Performance</a:t>
            </a:r>
          </a:p>
        </p:txBody>
      </p:sp>
      <p:pic>
        <p:nvPicPr>
          <p:cNvPr id="3" name="Picture 2" descr="A white brain with dots and lines&#10;&#10;Description automatically generated">
            <a:extLst>
              <a:ext uri="{FF2B5EF4-FFF2-40B4-BE49-F238E27FC236}">
                <a16:creationId xmlns:a16="http://schemas.microsoft.com/office/drawing/2014/main" id="{406FE590-EBFE-6AFA-49A2-B5AC8FFFD74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00265" y="2883695"/>
            <a:ext cx="3646926" cy="3212020"/>
          </a:xfrm>
          <a:prstGeom prst="rect">
            <a:avLst/>
          </a:prstGeom>
        </p:spPr>
      </p:pic>
      <p:pic>
        <p:nvPicPr>
          <p:cNvPr id="8" name="Audio 7">
            <a:hlinkClick r:id="" action="ppaction://media"/>
            <a:extLst>
              <a:ext uri="{FF2B5EF4-FFF2-40B4-BE49-F238E27FC236}">
                <a16:creationId xmlns:a16="http://schemas.microsoft.com/office/drawing/2014/main" id="{1B2DDDD1-31BE-2B2B-60B7-66680FE897F7}"/>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4990177"/>
      </p:ext>
    </p:extLst>
  </p:cSld>
  <p:clrMapOvr>
    <a:masterClrMapping/>
  </p:clrMapOvr>
  <mc:AlternateContent xmlns:mc="http://schemas.openxmlformats.org/markup-compatibility/2006" xmlns:p14="http://schemas.microsoft.com/office/powerpoint/2010/main">
    <mc:Choice Requires="p14">
      <p:transition spd="slow" p14:dur="2000" advTm="22328"/>
    </mc:Choice>
    <mc:Fallback xmlns="">
      <p:transition spd="slow" advTm="22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6" presetClass="entr" presetSubtype="2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inVertical)">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09DE-7036-42A6-016D-D2F7ACC90CB3}"/>
              </a:ext>
            </a:extLst>
          </p:cNvPr>
          <p:cNvSpPr>
            <a:spLocks noGrp="1"/>
          </p:cNvSpPr>
          <p:nvPr>
            <p:ph type="title"/>
          </p:nvPr>
        </p:nvSpPr>
        <p:spPr>
          <a:xfrm>
            <a:off x="3085458" y="184710"/>
            <a:ext cx="5720214" cy="497179"/>
          </a:xfrm>
        </p:spPr>
        <p:txBody>
          <a:bodyPr>
            <a:normAutofit fontScale="90000"/>
          </a:bodyPr>
          <a:lstStyle/>
          <a:p>
            <a:r>
              <a:rPr lang="en-US" sz="3200" dirty="0"/>
              <a:t>Data Sources and Extraction</a:t>
            </a:r>
          </a:p>
        </p:txBody>
      </p:sp>
      <p:sp>
        <p:nvSpPr>
          <p:cNvPr id="6" name="Slide Number Placeholder 5">
            <a:extLst>
              <a:ext uri="{FF2B5EF4-FFF2-40B4-BE49-F238E27FC236}">
                <a16:creationId xmlns:a16="http://schemas.microsoft.com/office/drawing/2014/main" id="{3B31D26C-06A7-FA90-71EF-EA07FE337496}"/>
              </a:ext>
            </a:extLst>
          </p:cNvPr>
          <p:cNvSpPr>
            <a:spLocks noGrp="1"/>
          </p:cNvSpPr>
          <p:nvPr>
            <p:ph type="sldNum" sz="quarter" idx="12"/>
          </p:nvPr>
        </p:nvSpPr>
        <p:spPr/>
        <p:txBody>
          <a:bodyPr/>
          <a:lstStyle/>
          <a:p>
            <a:fld id="{6E91CC32-6A6B-4E2E-BBA1-6864F305DA26}" type="slidenum">
              <a:rPr lang="en-US" smtClean="0"/>
              <a:t>5</a:t>
            </a:fld>
            <a:endParaRPr lang="en-US"/>
          </a:p>
        </p:txBody>
      </p:sp>
      <p:graphicFrame>
        <p:nvGraphicFramePr>
          <p:cNvPr id="7" name="Table 6">
            <a:extLst>
              <a:ext uri="{FF2B5EF4-FFF2-40B4-BE49-F238E27FC236}">
                <a16:creationId xmlns:a16="http://schemas.microsoft.com/office/drawing/2014/main" id="{5D9D8130-622E-17A5-C712-6C3D63E471F2}"/>
              </a:ext>
            </a:extLst>
          </p:cNvPr>
          <p:cNvGraphicFramePr>
            <a:graphicFrameLocks noGrp="1"/>
          </p:cNvGraphicFramePr>
          <p:nvPr>
            <p:extLst>
              <p:ext uri="{D42A27DB-BD31-4B8C-83A1-F6EECF244321}">
                <p14:modId xmlns:p14="http://schemas.microsoft.com/office/powerpoint/2010/main" val="4285288454"/>
              </p:ext>
            </p:extLst>
          </p:nvPr>
        </p:nvGraphicFramePr>
        <p:xfrm>
          <a:off x="517099" y="835507"/>
          <a:ext cx="10693445" cy="5590309"/>
        </p:xfrm>
        <a:graphic>
          <a:graphicData uri="http://schemas.openxmlformats.org/drawingml/2006/table">
            <a:tbl>
              <a:tblPr firstRow="1" bandRow="1">
                <a:tableStyleId>{775DCB02-9BB8-47FD-8907-85C794F793BA}</a:tableStyleId>
              </a:tblPr>
              <a:tblGrid>
                <a:gridCol w="611707">
                  <a:extLst>
                    <a:ext uri="{9D8B030D-6E8A-4147-A177-3AD203B41FA5}">
                      <a16:colId xmlns:a16="http://schemas.microsoft.com/office/drawing/2014/main" val="954485010"/>
                    </a:ext>
                  </a:extLst>
                </a:gridCol>
                <a:gridCol w="2952775">
                  <a:extLst>
                    <a:ext uri="{9D8B030D-6E8A-4147-A177-3AD203B41FA5}">
                      <a16:colId xmlns:a16="http://schemas.microsoft.com/office/drawing/2014/main" val="1710046933"/>
                    </a:ext>
                  </a:extLst>
                </a:gridCol>
                <a:gridCol w="1782241">
                  <a:extLst>
                    <a:ext uri="{9D8B030D-6E8A-4147-A177-3AD203B41FA5}">
                      <a16:colId xmlns:a16="http://schemas.microsoft.com/office/drawing/2014/main" val="1537037762"/>
                    </a:ext>
                  </a:extLst>
                </a:gridCol>
                <a:gridCol w="1782241">
                  <a:extLst>
                    <a:ext uri="{9D8B030D-6E8A-4147-A177-3AD203B41FA5}">
                      <a16:colId xmlns:a16="http://schemas.microsoft.com/office/drawing/2014/main" val="3863035200"/>
                    </a:ext>
                  </a:extLst>
                </a:gridCol>
                <a:gridCol w="3564481">
                  <a:extLst>
                    <a:ext uri="{9D8B030D-6E8A-4147-A177-3AD203B41FA5}">
                      <a16:colId xmlns:a16="http://schemas.microsoft.com/office/drawing/2014/main" val="2381011717"/>
                    </a:ext>
                  </a:extLst>
                </a:gridCol>
              </a:tblGrid>
              <a:tr h="646487">
                <a:tc>
                  <a:txBody>
                    <a:bodyPr/>
                    <a:lstStyle/>
                    <a:p>
                      <a:r>
                        <a:rPr lang="en-US" dirty="0">
                          <a:solidFill>
                            <a:schemeClr val="tx1"/>
                          </a:solidFill>
                        </a:rPr>
                        <a:t>#</a:t>
                      </a:r>
                    </a:p>
                  </a:txBody>
                  <a:tcPr/>
                </a:tc>
                <a:tc>
                  <a:txBody>
                    <a:bodyPr/>
                    <a:lstStyle/>
                    <a:p>
                      <a:r>
                        <a:rPr lang="en-US" dirty="0">
                          <a:solidFill>
                            <a:schemeClr val="tx1"/>
                          </a:solidFill>
                        </a:rPr>
                        <a:t>Dataset Name</a:t>
                      </a:r>
                    </a:p>
                  </a:txBody>
                  <a:tcPr/>
                </a:tc>
                <a:tc>
                  <a:txBody>
                    <a:bodyPr/>
                    <a:lstStyle/>
                    <a:p>
                      <a:r>
                        <a:rPr lang="en-US" dirty="0">
                          <a:solidFill>
                            <a:schemeClr val="tx1"/>
                          </a:solidFill>
                        </a:rPr>
                        <a:t>Type</a:t>
                      </a:r>
                    </a:p>
                  </a:txBody>
                  <a:tcPr/>
                </a:tc>
                <a:tc>
                  <a:txBody>
                    <a:bodyPr/>
                    <a:lstStyle/>
                    <a:p>
                      <a:r>
                        <a:rPr lang="en-US" dirty="0">
                          <a:solidFill>
                            <a:schemeClr val="tx1"/>
                          </a:solidFill>
                        </a:rPr>
                        <a:t>Dimensions</a:t>
                      </a:r>
                    </a:p>
                  </a:txBody>
                  <a:tcPr/>
                </a:tc>
                <a:tc>
                  <a:txBody>
                    <a:bodyPr/>
                    <a:lstStyle/>
                    <a:p>
                      <a:r>
                        <a:rPr lang="en-US" dirty="0">
                          <a:solidFill>
                            <a:schemeClr val="tx1"/>
                          </a:solidFill>
                        </a:rPr>
                        <a:t>Description</a:t>
                      </a:r>
                    </a:p>
                  </a:txBody>
                  <a:tcPr/>
                </a:tc>
                <a:extLst>
                  <a:ext uri="{0D108BD9-81ED-4DB2-BD59-A6C34878D82A}">
                    <a16:rowId xmlns:a16="http://schemas.microsoft.com/office/drawing/2014/main" val="3066489979"/>
                  </a:ext>
                </a:extLst>
              </a:tr>
              <a:tr h="13011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Surplus Food Detail Dataset</a:t>
                      </a:r>
                    </a:p>
                  </a:txBody>
                  <a:tcPr/>
                </a:tc>
                <a:tc>
                  <a:txBody>
                    <a:bodyPr/>
                    <a:lstStyle/>
                    <a:p>
                      <a:r>
                        <a:rPr lang="en-US" sz="1600" dirty="0"/>
                        <a:t>CSV File</a:t>
                      </a:r>
                    </a:p>
                  </a:txBody>
                  <a:tcPr/>
                </a:tc>
                <a:tc>
                  <a:txBody>
                    <a:bodyPr/>
                    <a:lstStyle/>
                    <a:p>
                      <a:r>
                        <a:rPr lang="en-US" sz="1600" dirty="0"/>
                        <a:t>560k Rows and 28 Columns</a:t>
                      </a:r>
                    </a:p>
                  </a:txBody>
                  <a:tcPr/>
                </a:tc>
                <a:tc>
                  <a:txBody>
                    <a:bodyPr/>
                    <a:lstStyle/>
                    <a:p>
                      <a:r>
                        <a:rPr lang="en-US" sz="1600" b="0" dirty="0"/>
                        <a:t>The Primary dataset </a:t>
                      </a:r>
                      <a:r>
                        <a:rPr lang="en-US" sz="1600" dirty="0"/>
                        <a:t>contains details of food wasted, donated, and other characteristics at the state level from 2010 to 2022.</a:t>
                      </a:r>
                    </a:p>
                  </a:txBody>
                  <a:tcPr/>
                </a:tc>
                <a:extLst>
                  <a:ext uri="{0D108BD9-81ED-4DB2-BD59-A6C34878D82A}">
                    <a16:rowId xmlns:a16="http://schemas.microsoft.com/office/drawing/2014/main" val="336206727"/>
                  </a:ext>
                </a:extLst>
              </a:tr>
              <a:tr h="1138328">
                <a:tc>
                  <a:txBody>
                    <a:bodyPr/>
                    <a:lstStyle/>
                    <a:p>
                      <a:r>
                        <a:rPr lang="en-US" sz="1600" b="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Surplus Food Summary Dataset</a:t>
                      </a:r>
                    </a:p>
                  </a:txBody>
                  <a:tcPr/>
                </a:tc>
                <a:tc>
                  <a:txBody>
                    <a:bodyPr/>
                    <a:lstStyle/>
                    <a:p>
                      <a:r>
                        <a:rPr lang="en-US" sz="1600" dirty="0"/>
                        <a:t>CSV File</a:t>
                      </a:r>
                    </a:p>
                  </a:txBody>
                  <a:tcPr/>
                </a:tc>
                <a:tc>
                  <a:txBody>
                    <a:bodyPr/>
                    <a:lstStyle/>
                    <a:p>
                      <a:r>
                        <a:rPr lang="en-US" sz="1600" dirty="0"/>
                        <a:t>163k Rows and 16 Columns</a:t>
                      </a:r>
                    </a:p>
                  </a:txBody>
                  <a:tcPr/>
                </a:tc>
                <a:tc>
                  <a:txBody>
                    <a:bodyPr/>
                    <a:lstStyle/>
                    <a:p>
                      <a:r>
                        <a:rPr lang="en-US" sz="1600" dirty="0"/>
                        <a:t>This dataset contains the summary of excess food production in the US from  2010 to 2022.</a:t>
                      </a:r>
                    </a:p>
                  </a:txBody>
                  <a:tcPr/>
                </a:tc>
                <a:extLst>
                  <a:ext uri="{0D108BD9-81ED-4DB2-BD59-A6C34878D82A}">
                    <a16:rowId xmlns:a16="http://schemas.microsoft.com/office/drawing/2014/main" val="2859976578"/>
                  </a:ext>
                </a:extLst>
              </a:tr>
              <a:tr h="875637">
                <a:tc>
                  <a:txBody>
                    <a:bodyPr/>
                    <a:lstStyle/>
                    <a:p>
                      <a:r>
                        <a:rPr lang="en-US" sz="1600" b="0" dirty="0"/>
                        <a:t>3</a:t>
                      </a:r>
                    </a:p>
                  </a:txBody>
                  <a:tcPr/>
                </a:tc>
                <a:tc>
                  <a:txBody>
                    <a:bodyPr/>
                    <a:lstStyle/>
                    <a:p>
                      <a:r>
                        <a:rPr lang="en-US" sz="1600" b="0" dirty="0"/>
                        <a:t>US Population Dataset</a:t>
                      </a:r>
                    </a:p>
                  </a:txBody>
                  <a:tcPr/>
                </a:tc>
                <a:tc>
                  <a:txBody>
                    <a:bodyPr/>
                    <a:lstStyle/>
                    <a:p>
                      <a:r>
                        <a:rPr lang="en-US" sz="1600" dirty="0"/>
                        <a:t>Excel File</a:t>
                      </a:r>
                    </a:p>
                  </a:txBody>
                  <a:tcPr/>
                </a:tc>
                <a:tc>
                  <a:txBody>
                    <a:bodyPr/>
                    <a:lstStyle/>
                    <a:p>
                      <a:r>
                        <a:rPr lang="en-US" sz="1600" dirty="0"/>
                        <a:t>51 Rows and 5 Columns</a:t>
                      </a:r>
                    </a:p>
                  </a:txBody>
                  <a:tcPr/>
                </a:tc>
                <a:tc>
                  <a:txBody>
                    <a:bodyPr/>
                    <a:lstStyle/>
                    <a:p>
                      <a:r>
                        <a:rPr lang="en-US" sz="1600" dirty="0"/>
                        <a:t>It Contains US Population data for each state from 2020 to 2023</a:t>
                      </a:r>
                    </a:p>
                  </a:txBody>
                  <a:tcPr/>
                </a:tc>
                <a:extLst>
                  <a:ext uri="{0D108BD9-81ED-4DB2-BD59-A6C34878D82A}">
                    <a16:rowId xmlns:a16="http://schemas.microsoft.com/office/drawing/2014/main" val="735567992"/>
                  </a:ext>
                </a:extLst>
              </a:tr>
              <a:tr h="875637">
                <a:tc>
                  <a:txBody>
                    <a:bodyPr/>
                    <a:lstStyle/>
                    <a:p>
                      <a:r>
                        <a:rPr lang="en-US" sz="1600" b="0" dirty="0"/>
                        <a:t>4</a:t>
                      </a:r>
                    </a:p>
                  </a:txBody>
                  <a:tcPr/>
                </a:tc>
                <a:tc>
                  <a:txBody>
                    <a:bodyPr/>
                    <a:lstStyle/>
                    <a:p>
                      <a:r>
                        <a:rPr lang="en-US" sz="1600" b="0" dirty="0"/>
                        <a:t>US Poverty Rate 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Excel File</a:t>
                      </a:r>
                    </a:p>
                    <a:p>
                      <a:endParaRPr lang="en-US" sz="1600" dirty="0"/>
                    </a:p>
                  </a:txBody>
                  <a:tcPr/>
                </a:tc>
                <a:tc>
                  <a:txBody>
                    <a:bodyPr/>
                    <a:lstStyle/>
                    <a:p>
                      <a:r>
                        <a:rPr lang="en-US" sz="1600" dirty="0"/>
                        <a:t>51 Rows and 4 Columns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It Contains US Poverty Rate data for each state from 2020 to 2022</a:t>
                      </a:r>
                    </a:p>
                  </a:txBody>
                  <a:tcPr/>
                </a:tc>
                <a:extLst>
                  <a:ext uri="{0D108BD9-81ED-4DB2-BD59-A6C34878D82A}">
                    <a16:rowId xmlns:a16="http://schemas.microsoft.com/office/drawing/2014/main" val="1746696542"/>
                  </a:ext>
                </a:extLst>
              </a:tr>
              <a:tr h="753032">
                <a:tc>
                  <a:txBody>
                    <a:bodyPr/>
                    <a:lstStyle/>
                    <a:p>
                      <a:pPr marL="0" algn="l" defTabSz="914400" rtl="0" eaLnBrk="1" latinLnBrk="0" hangingPunct="1"/>
                      <a:r>
                        <a:rPr lang="en-US" sz="1600" b="0" kern="1200" dirty="0">
                          <a:solidFill>
                            <a:schemeClr val="dk1"/>
                          </a:solidFill>
                          <a:latin typeface="+mn-lt"/>
                          <a:ea typeface="+mn-ea"/>
                          <a:cs typeface="+mn-cs"/>
                        </a:rPr>
                        <a:t>5</a:t>
                      </a:r>
                    </a:p>
                  </a:txBody>
                  <a:tcPr/>
                </a:tc>
                <a:tc>
                  <a:txBody>
                    <a:bodyPr/>
                    <a:lstStyle/>
                    <a:p>
                      <a:pPr marL="0" algn="l" defTabSz="914400" rtl="0" eaLnBrk="1" latinLnBrk="0" hangingPunct="1"/>
                      <a:r>
                        <a:rPr lang="en-US" sz="1600" b="0" kern="1200" dirty="0">
                          <a:solidFill>
                            <a:schemeClr val="dk1"/>
                          </a:solidFill>
                          <a:latin typeface="+mn-lt"/>
                          <a:ea typeface="+mn-ea"/>
                          <a:cs typeface="+mn-cs"/>
                        </a:rPr>
                        <a:t>US Homelessness 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latin typeface="+mn-lt"/>
                          <a:ea typeface="+mn-ea"/>
                          <a:cs typeface="+mn-cs"/>
                        </a:rPr>
                        <a:t>Excel File</a:t>
                      </a:r>
                    </a:p>
                    <a:p>
                      <a:pPr marL="0" algn="l" defTabSz="914400" rtl="0" eaLnBrk="1" latinLnBrk="0" hangingPunct="1"/>
                      <a:endParaRPr lang="en-US" sz="1600" b="0" kern="1200" dirty="0">
                        <a:solidFill>
                          <a:schemeClr val="dk1"/>
                        </a:solidFill>
                        <a:latin typeface="+mn-lt"/>
                        <a:ea typeface="+mn-ea"/>
                        <a:cs typeface="+mn-cs"/>
                      </a:endParaRPr>
                    </a:p>
                  </a:txBody>
                  <a:tcPr/>
                </a:tc>
                <a:tc>
                  <a:txBody>
                    <a:bodyPr/>
                    <a:lstStyle/>
                    <a:p>
                      <a:pPr marL="0" algn="l" defTabSz="914400" rtl="0" eaLnBrk="1" latinLnBrk="0" hangingPunct="1"/>
                      <a:r>
                        <a:rPr lang="en-US" sz="1600" b="0" kern="1200" dirty="0">
                          <a:solidFill>
                            <a:schemeClr val="dk1"/>
                          </a:solidFill>
                          <a:latin typeface="+mn-lt"/>
                          <a:ea typeface="+mn-ea"/>
                          <a:cs typeface="+mn-cs"/>
                        </a:rPr>
                        <a:t>51 Rows and 2 Columns</a:t>
                      </a:r>
                    </a:p>
                  </a:txBody>
                  <a:tcPr/>
                </a:tc>
                <a:tc>
                  <a:txBody>
                    <a:bodyPr/>
                    <a:lstStyle/>
                    <a:p>
                      <a:pPr marL="0" algn="l" defTabSz="914400" rtl="0" eaLnBrk="1" latinLnBrk="0" hangingPunct="1"/>
                      <a:r>
                        <a:rPr lang="en-US" sz="1600" b="0" kern="1200" dirty="0">
                          <a:solidFill>
                            <a:schemeClr val="dk1"/>
                          </a:solidFill>
                          <a:latin typeface="+mn-lt"/>
                          <a:ea typeface="+mn-ea"/>
                          <a:cs typeface="+mn-cs"/>
                        </a:rPr>
                        <a:t>It Contains Homelessness in the US in 2022 for each state. </a:t>
                      </a:r>
                    </a:p>
                  </a:txBody>
                  <a:tcPr/>
                </a:tc>
                <a:extLst>
                  <a:ext uri="{0D108BD9-81ED-4DB2-BD59-A6C34878D82A}">
                    <a16:rowId xmlns:a16="http://schemas.microsoft.com/office/drawing/2014/main" val="438775250"/>
                  </a:ext>
                </a:extLst>
              </a:tr>
            </a:tbl>
          </a:graphicData>
        </a:graphic>
      </p:graphicFrame>
      <p:pic>
        <p:nvPicPr>
          <p:cNvPr id="10" name="Audio 9">
            <a:hlinkClick r:id="" action="ppaction://media"/>
            <a:extLst>
              <a:ext uri="{FF2B5EF4-FFF2-40B4-BE49-F238E27FC236}">
                <a16:creationId xmlns:a16="http://schemas.microsoft.com/office/drawing/2014/main" id="{501778F1-571A-E9B8-B4BC-7E897CCB85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5531528"/>
      </p:ext>
    </p:extLst>
  </p:cSld>
  <p:clrMapOvr>
    <a:masterClrMapping/>
  </p:clrMapOvr>
  <mc:AlternateContent xmlns:mc="http://schemas.openxmlformats.org/markup-compatibility/2006" xmlns:p14="http://schemas.microsoft.com/office/powerpoint/2010/main">
    <mc:Choice Requires="p14">
      <p:transition spd="slow" p14:dur="2000" advTm="38887"/>
    </mc:Choice>
    <mc:Fallback xmlns="">
      <p:transition spd="slow" advTm="38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0DF07-03C3-2DB5-289B-029A11070DBA}"/>
              </a:ext>
            </a:extLst>
          </p:cNvPr>
          <p:cNvSpPr>
            <a:spLocks noGrp="1"/>
          </p:cNvSpPr>
          <p:nvPr>
            <p:ph type="title"/>
          </p:nvPr>
        </p:nvSpPr>
        <p:spPr>
          <a:xfrm>
            <a:off x="217148" y="4208106"/>
            <a:ext cx="4101935" cy="1421774"/>
          </a:xfrm>
        </p:spPr>
        <p:txBody>
          <a:bodyPr vert="horz" lIns="91440" tIns="45720" rIns="91440" bIns="45720" rtlCol="0" anchor="b">
            <a:normAutofit fontScale="90000"/>
          </a:bodyPr>
          <a:lstStyle/>
          <a:p>
            <a:r>
              <a:rPr lang="en-US" sz="4800" dirty="0"/>
              <a:t>Exploratory Data Analysis</a:t>
            </a:r>
          </a:p>
        </p:txBody>
      </p:sp>
      <p:sp>
        <p:nvSpPr>
          <p:cNvPr id="24" name="Rectangle: Rounded Corners 23">
            <a:extLst>
              <a:ext uri="{FF2B5EF4-FFF2-40B4-BE49-F238E27FC236}">
                <a16:creationId xmlns:a16="http://schemas.microsoft.com/office/drawing/2014/main" id="{0618EA6C-4BCF-90E5-6160-C816BDAF9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68" y="83445"/>
            <a:ext cx="3953737" cy="3345792"/>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0467374B-33A2-EF8A-33B7-8F98DEDB7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5997" y="83445"/>
            <a:ext cx="3953737" cy="3345792"/>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of different colored squares&#10;&#10;Description automatically generated">
            <a:extLst>
              <a:ext uri="{FF2B5EF4-FFF2-40B4-BE49-F238E27FC236}">
                <a16:creationId xmlns:a16="http://schemas.microsoft.com/office/drawing/2014/main" id="{1A8D603C-1E52-83D7-ECC4-4EBD57918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37" y="654405"/>
            <a:ext cx="3760868" cy="2322335"/>
          </a:xfrm>
          <a:prstGeom prst="rect">
            <a:avLst/>
          </a:prstGeom>
          <a:ln w="25400">
            <a:noFill/>
          </a:ln>
        </p:spPr>
      </p:pic>
      <p:sp>
        <p:nvSpPr>
          <p:cNvPr id="28" name="Rectangle: Rounded Corners 27">
            <a:extLst>
              <a:ext uri="{FF2B5EF4-FFF2-40B4-BE49-F238E27FC236}">
                <a16:creationId xmlns:a16="http://schemas.microsoft.com/office/drawing/2014/main" id="{7862A5F5-B461-1B14-4921-263E74681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6317" y="83445"/>
            <a:ext cx="3953737" cy="3345792"/>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graph of a number of bars&#10;&#10;Description automatically generated">
            <a:extLst>
              <a:ext uri="{FF2B5EF4-FFF2-40B4-BE49-F238E27FC236}">
                <a16:creationId xmlns:a16="http://schemas.microsoft.com/office/drawing/2014/main" id="{8E622054-DD47-08FC-B4B8-903247F98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830" y="642538"/>
            <a:ext cx="3645446" cy="2251062"/>
          </a:xfrm>
          <a:prstGeom prst="rect">
            <a:avLst/>
          </a:prstGeom>
        </p:spPr>
      </p:pic>
      <p:sp>
        <p:nvSpPr>
          <p:cNvPr id="6" name="Slide Number Placeholder 5">
            <a:extLst>
              <a:ext uri="{FF2B5EF4-FFF2-40B4-BE49-F238E27FC236}">
                <a16:creationId xmlns:a16="http://schemas.microsoft.com/office/drawing/2014/main" id="{37E3A8AC-0BC7-F730-07A3-D0E0E513F923}"/>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pPr>
                <a:spcAft>
                  <a:spcPts val="600"/>
                </a:spcAft>
              </a:pPr>
              <a:t>6</a:t>
            </a:fld>
            <a:endParaRPr lang="en-US"/>
          </a:p>
        </p:txBody>
      </p:sp>
      <p:sp>
        <p:nvSpPr>
          <p:cNvPr id="20" name="TextBox 19">
            <a:extLst>
              <a:ext uri="{FF2B5EF4-FFF2-40B4-BE49-F238E27FC236}">
                <a16:creationId xmlns:a16="http://schemas.microsoft.com/office/drawing/2014/main" id="{9B7FFA42-CDC5-5CF5-B3A6-F60C08552DCC}"/>
              </a:ext>
            </a:extLst>
          </p:cNvPr>
          <p:cNvSpPr txBox="1"/>
          <p:nvPr/>
        </p:nvSpPr>
        <p:spPr>
          <a:xfrm>
            <a:off x="4544569" y="3926269"/>
            <a:ext cx="7289150" cy="283154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In this phase, the Summary statistics, the data distribution, the number of observations, and Outliers were identified by plotting the box plot, Bar plot, and Histogram.</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The Distribution of the data was not even across all the sectors, also Outliers were found across most sectors.</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The relationship of the target variable with other features was also identified and the features that have strong relation with the meals wasted variable were identified. </a:t>
            </a:r>
          </a:p>
          <a:p>
            <a:endParaRPr lang="en-US" dirty="0"/>
          </a:p>
        </p:txBody>
      </p:sp>
      <p:pic>
        <p:nvPicPr>
          <p:cNvPr id="19" name="Picture 18" descr="A graph of food waste&#10;&#10;Description automatically generated with medium confidence">
            <a:extLst>
              <a:ext uri="{FF2B5EF4-FFF2-40B4-BE49-F238E27FC236}">
                <a16:creationId xmlns:a16="http://schemas.microsoft.com/office/drawing/2014/main" id="{0E36A096-6EB7-23D5-C228-DE95CFB248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9083" y="395774"/>
            <a:ext cx="3659453" cy="2744590"/>
          </a:xfrm>
          <a:prstGeom prst="rect">
            <a:avLst/>
          </a:prstGeom>
          <a:ln w="28575">
            <a:noFill/>
          </a:ln>
        </p:spPr>
      </p:pic>
      <p:pic>
        <p:nvPicPr>
          <p:cNvPr id="9" name="Audio 8">
            <a:hlinkClick r:id="" action="ppaction://media"/>
            <a:extLst>
              <a:ext uri="{FF2B5EF4-FFF2-40B4-BE49-F238E27FC236}">
                <a16:creationId xmlns:a16="http://schemas.microsoft.com/office/drawing/2014/main" id="{246F3BA3-AEAC-6EB4-CC7B-AA5FF939064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12935456"/>
      </p:ext>
    </p:extLst>
  </p:cSld>
  <p:clrMapOvr>
    <a:masterClrMapping/>
  </p:clrMapOvr>
  <mc:AlternateContent xmlns:mc="http://schemas.openxmlformats.org/markup-compatibility/2006" xmlns:p14="http://schemas.microsoft.com/office/powerpoint/2010/main">
    <mc:Choice Requires="p14">
      <p:transition spd="slow" p14:dur="2000" advTm="49234"/>
    </mc:Choice>
    <mc:Fallback xmlns="">
      <p:transition spd="slow" advTm="49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D959-B93E-9CF2-4FF5-DB6B2CA1EB00}"/>
              </a:ext>
            </a:extLst>
          </p:cNvPr>
          <p:cNvSpPr>
            <a:spLocks noGrp="1"/>
          </p:cNvSpPr>
          <p:nvPr>
            <p:ph type="title"/>
          </p:nvPr>
        </p:nvSpPr>
        <p:spPr>
          <a:xfrm>
            <a:off x="308389" y="745441"/>
            <a:ext cx="4797011" cy="1007156"/>
          </a:xfrm>
        </p:spPr>
        <p:txBody>
          <a:bodyPr vert="horz" lIns="91440" tIns="45720" rIns="91440" bIns="45720" rtlCol="0" anchor="t">
            <a:normAutofit fontScale="90000"/>
          </a:bodyPr>
          <a:lstStyle/>
          <a:p>
            <a:r>
              <a:rPr lang="en-US" sz="4800"/>
              <a:t>Data Wrangling &amp; Preparation</a:t>
            </a:r>
            <a:endParaRPr lang="en-US" sz="4800" dirty="0"/>
          </a:p>
        </p:txBody>
      </p:sp>
      <p:sp>
        <p:nvSpPr>
          <p:cNvPr id="6" name="Slide Number Placeholder 5">
            <a:extLst>
              <a:ext uri="{FF2B5EF4-FFF2-40B4-BE49-F238E27FC236}">
                <a16:creationId xmlns:a16="http://schemas.microsoft.com/office/drawing/2014/main" id="{26EA24E9-96F7-5127-660E-A7D926028B4A}"/>
              </a:ext>
            </a:extLst>
          </p:cNvPr>
          <p:cNvSpPr>
            <a:spLocks noGrp="1"/>
          </p:cNvSpPr>
          <p:nvPr>
            <p:ph type="sldNum" sz="quarter" idx="12"/>
          </p:nvPr>
        </p:nvSpPr>
        <p:spPr>
          <a:xfrm>
            <a:off x="11403951" y="6425816"/>
            <a:ext cx="429768" cy="365125"/>
          </a:xfrm>
        </p:spPr>
        <p:txBody>
          <a:bodyPr vert="horz" lIns="91440" tIns="45720" rIns="91440" bIns="45720" rtlCol="0" anchor="ctr">
            <a:normAutofit/>
          </a:bodyPr>
          <a:lstStyle/>
          <a:p>
            <a:pPr>
              <a:spcAft>
                <a:spcPts val="600"/>
              </a:spcAft>
            </a:pPr>
            <a:fld id="{6E91CC32-6A6B-4E2E-BBA1-6864F305DA26}" type="slidenum">
              <a:rPr lang="en-US" smtClean="0">
                <a:solidFill>
                  <a:srgbClr val="FFFFFF"/>
                </a:solidFill>
              </a:rPr>
              <a:pPr>
                <a:spcAft>
                  <a:spcPts val="600"/>
                </a:spcAft>
              </a:pPr>
              <a:t>7</a:t>
            </a:fld>
            <a:endParaRPr lang="en-US">
              <a:solidFill>
                <a:srgbClr val="FFFFFF"/>
              </a:solidFill>
            </a:endParaRPr>
          </a:p>
        </p:txBody>
      </p:sp>
      <p:pic>
        <p:nvPicPr>
          <p:cNvPr id="31" name="Picture 30" descr="Close-up of market graph analysis">
            <a:extLst>
              <a:ext uri="{FF2B5EF4-FFF2-40B4-BE49-F238E27FC236}">
                <a16:creationId xmlns:a16="http://schemas.microsoft.com/office/drawing/2014/main" id="{09895BD8-0289-D117-C7D7-B3EB6ACAA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389" y="2782795"/>
            <a:ext cx="4567511" cy="3045007"/>
          </a:xfrm>
          <a:prstGeom prst="rect">
            <a:avLst/>
          </a:prstGeom>
        </p:spPr>
      </p:pic>
      <p:graphicFrame>
        <p:nvGraphicFramePr>
          <p:cNvPr id="33" name="TextBox 2">
            <a:extLst>
              <a:ext uri="{FF2B5EF4-FFF2-40B4-BE49-F238E27FC236}">
                <a16:creationId xmlns:a16="http://schemas.microsoft.com/office/drawing/2014/main" id="{B7FDACB8-9FDB-343C-A78C-F1C27430CD03}"/>
              </a:ext>
            </a:extLst>
          </p:cNvPr>
          <p:cNvGraphicFramePr/>
          <p:nvPr>
            <p:extLst>
              <p:ext uri="{D42A27DB-BD31-4B8C-83A1-F6EECF244321}">
                <p14:modId xmlns:p14="http://schemas.microsoft.com/office/powerpoint/2010/main" val="3143822342"/>
              </p:ext>
            </p:extLst>
          </p:nvPr>
        </p:nvGraphicFramePr>
        <p:xfrm>
          <a:off x="5513832" y="1013430"/>
          <a:ext cx="5404104" cy="51039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TextBox 2">
            <a:extLst>
              <a:ext uri="{FF2B5EF4-FFF2-40B4-BE49-F238E27FC236}">
                <a16:creationId xmlns:a16="http://schemas.microsoft.com/office/drawing/2014/main" id="{1DFA8E2D-ED6C-8D25-A1AF-EABE024B81C3}"/>
              </a:ext>
            </a:extLst>
          </p:cNvPr>
          <p:cNvSpPr txBox="1"/>
          <p:nvPr/>
        </p:nvSpPr>
        <p:spPr>
          <a:xfrm>
            <a:off x="5638800" y="1249019"/>
            <a:ext cx="393192" cy="461665"/>
          </a:xfrm>
          <a:prstGeom prst="rect">
            <a:avLst/>
          </a:prstGeom>
          <a:noFill/>
        </p:spPr>
        <p:txBody>
          <a:bodyPr wrap="square" rtlCol="0">
            <a:spAutoFit/>
          </a:bodyPr>
          <a:lstStyle/>
          <a:p>
            <a:r>
              <a:rPr lang="en-US" sz="2400" dirty="0">
                <a:solidFill>
                  <a:schemeClr val="bg1"/>
                </a:solidFill>
                <a:latin typeface="Algerian" panose="04020705040A02060702" pitchFamily="82" charset="0"/>
              </a:rPr>
              <a:t>1</a:t>
            </a:r>
          </a:p>
        </p:txBody>
      </p:sp>
      <p:sp>
        <p:nvSpPr>
          <p:cNvPr id="4" name="TextBox 3">
            <a:extLst>
              <a:ext uri="{FF2B5EF4-FFF2-40B4-BE49-F238E27FC236}">
                <a16:creationId xmlns:a16="http://schemas.microsoft.com/office/drawing/2014/main" id="{7C094A60-03B0-07E4-D56E-D4DCA129252E}"/>
              </a:ext>
            </a:extLst>
          </p:cNvPr>
          <p:cNvSpPr txBox="1"/>
          <p:nvPr/>
        </p:nvSpPr>
        <p:spPr>
          <a:xfrm>
            <a:off x="6096000" y="1931771"/>
            <a:ext cx="393192" cy="461665"/>
          </a:xfrm>
          <a:prstGeom prst="rect">
            <a:avLst/>
          </a:prstGeom>
          <a:noFill/>
        </p:spPr>
        <p:txBody>
          <a:bodyPr wrap="square" rtlCol="0">
            <a:spAutoFit/>
          </a:bodyPr>
          <a:lstStyle/>
          <a:p>
            <a:r>
              <a:rPr lang="en-US" sz="2400" dirty="0">
                <a:solidFill>
                  <a:schemeClr val="bg1"/>
                </a:solidFill>
                <a:latin typeface="Algerian" panose="04020705040A02060702" pitchFamily="82" charset="0"/>
                <a:cs typeface="Aldhabi" panose="020F0502020204030204" pitchFamily="2" charset="-78"/>
              </a:rPr>
              <a:t>2</a:t>
            </a:r>
          </a:p>
        </p:txBody>
      </p:sp>
      <p:sp>
        <p:nvSpPr>
          <p:cNvPr id="5" name="TextBox 4">
            <a:extLst>
              <a:ext uri="{FF2B5EF4-FFF2-40B4-BE49-F238E27FC236}">
                <a16:creationId xmlns:a16="http://schemas.microsoft.com/office/drawing/2014/main" id="{E679D344-9922-F46E-DD88-F9176092BD1D}"/>
              </a:ext>
            </a:extLst>
          </p:cNvPr>
          <p:cNvSpPr txBox="1"/>
          <p:nvPr/>
        </p:nvSpPr>
        <p:spPr>
          <a:xfrm>
            <a:off x="6358128" y="2641955"/>
            <a:ext cx="393192" cy="461665"/>
          </a:xfrm>
          <a:prstGeom prst="rect">
            <a:avLst/>
          </a:prstGeom>
          <a:noFill/>
        </p:spPr>
        <p:txBody>
          <a:bodyPr wrap="square" rtlCol="0">
            <a:spAutoFit/>
          </a:bodyPr>
          <a:lstStyle/>
          <a:p>
            <a:r>
              <a:rPr lang="en-US" sz="2400" dirty="0">
                <a:solidFill>
                  <a:schemeClr val="bg1"/>
                </a:solidFill>
                <a:latin typeface="Algerian" panose="04020705040A02060702" pitchFamily="82" charset="0"/>
                <a:cs typeface="Aldhabi" panose="020F0502020204030204" pitchFamily="2" charset="-78"/>
              </a:rPr>
              <a:t>3</a:t>
            </a:r>
          </a:p>
        </p:txBody>
      </p:sp>
      <p:sp>
        <p:nvSpPr>
          <p:cNvPr id="7" name="TextBox 6">
            <a:extLst>
              <a:ext uri="{FF2B5EF4-FFF2-40B4-BE49-F238E27FC236}">
                <a16:creationId xmlns:a16="http://schemas.microsoft.com/office/drawing/2014/main" id="{032E6A57-C808-0B88-19CD-BB78CBCE6336}"/>
              </a:ext>
            </a:extLst>
          </p:cNvPr>
          <p:cNvSpPr txBox="1"/>
          <p:nvPr/>
        </p:nvSpPr>
        <p:spPr>
          <a:xfrm>
            <a:off x="6422136" y="3334550"/>
            <a:ext cx="393192" cy="461665"/>
          </a:xfrm>
          <a:prstGeom prst="rect">
            <a:avLst/>
          </a:prstGeom>
          <a:noFill/>
        </p:spPr>
        <p:txBody>
          <a:bodyPr wrap="square" rtlCol="0">
            <a:spAutoFit/>
          </a:bodyPr>
          <a:lstStyle/>
          <a:p>
            <a:r>
              <a:rPr lang="en-US" sz="2400" dirty="0">
                <a:solidFill>
                  <a:schemeClr val="bg1"/>
                </a:solidFill>
                <a:latin typeface="Algerian" panose="04020705040A02060702" pitchFamily="82" charset="0"/>
                <a:cs typeface="Aldhabi" panose="020F0502020204030204" pitchFamily="2" charset="-78"/>
              </a:rPr>
              <a:t>4</a:t>
            </a:r>
          </a:p>
        </p:txBody>
      </p:sp>
      <p:sp>
        <p:nvSpPr>
          <p:cNvPr id="8" name="TextBox 7">
            <a:extLst>
              <a:ext uri="{FF2B5EF4-FFF2-40B4-BE49-F238E27FC236}">
                <a16:creationId xmlns:a16="http://schemas.microsoft.com/office/drawing/2014/main" id="{F21CDCD2-D7BB-B4FF-BADA-2FC73E4890C4}"/>
              </a:ext>
            </a:extLst>
          </p:cNvPr>
          <p:cNvSpPr txBox="1"/>
          <p:nvPr/>
        </p:nvSpPr>
        <p:spPr>
          <a:xfrm>
            <a:off x="6358128" y="4011266"/>
            <a:ext cx="393192" cy="461665"/>
          </a:xfrm>
          <a:prstGeom prst="rect">
            <a:avLst/>
          </a:prstGeom>
          <a:noFill/>
        </p:spPr>
        <p:txBody>
          <a:bodyPr wrap="square" rtlCol="0">
            <a:spAutoFit/>
          </a:bodyPr>
          <a:lstStyle/>
          <a:p>
            <a:r>
              <a:rPr lang="en-US" sz="2400" dirty="0">
                <a:solidFill>
                  <a:schemeClr val="bg1"/>
                </a:solidFill>
                <a:latin typeface="Algerian" panose="04020705040A02060702" pitchFamily="82" charset="0"/>
                <a:cs typeface="Aldhabi" panose="020F0502020204030204" pitchFamily="2" charset="-78"/>
              </a:rPr>
              <a:t>5</a:t>
            </a:r>
          </a:p>
        </p:txBody>
      </p:sp>
      <p:sp>
        <p:nvSpPr>
          <p:cNvPr id="9" name="TextBox 8">
            <a:extLst>
              <a:ext uri="{FF2B5EF4-FFF2-40B4-BE49-F238E27FC236}">
                <a16:creationId xmlns:a16="http://schemas.microsoft.com/office/drawing/2014/main" id="{1EE3190F-6187-E6C0-D164-FF7DE3B4B14D}"/>
              </a:ext>
            </a:extLst>
          </p:cNvPr>
          <p:cNvSpPr txBox="1"/>
          <p:nvPr/>
        </p:nvSpPr>
        <p:spPr>
          <a:xfrm>
            <a:off x="6096000" y="4725943"/>
            <a:ext cx="393192" cy="461665"/>
          </a:xfrm>
          <a:prstGeom prst="rect">
            <a:avLst/>
          </a:prstGeom>
          <a:noFill/>
        </p:spPr>
        <p:txBody>
          <a:bodyPr wrap="square" rtlCol="0">
            <a:spAutoFit/>
          </a:bodyPr>
          <a:lstStyle/>
          <a:p>
            <a:r>
              <a:rPr lang="en-US" sz="2400" dirty="0">
                <a:solidFill>
                  <a:schemeClr val="bg1"/>
                </a:solidFill>
                <a:latin typeface="Algerian" panose="04020705040A02060702" pitchFamily="82" charset="0"/>
                <a:cs typeface="Aldhabi" panose="020F0502020204030204" pitchFamily="2" charset="-78"/>
              </a:rPr>
              <a:t>6</a:t>
            </a:r>
          </a:p>
        </p:txBody>
      </p:sp>
      <p:sp>
        <p:nvSpPr>
          <p:cNvPr id="10" name="TextBox 9">
            <a:extLst>
              <a:ext uri="{FF2B5EF4-FFF2-40B4-BE49-F238E27FC236}">
                <a16:creationId xmlns:a16="http://schemas.microsoft.com/office/drawing/2014/main" id="{06ACF7FB-0A61-A06A-CECD-014D6ADED0EA}"/>
              </a:ext>
            </a:extLst>
          </p:cNvPr>
          <p:cNvSpPr txBox="1"/>
          <p:nvPr/>
        </p:nvSpPr>
        <p:spPr>
          <a:xfrm>
            <a:off x="5702808" y="5366137"/>
            <a:ext cx="393192" cy="461665"/>
          </a:xfrm>
          <a:prstGeom prst="rect">
            <a:avLst/>
          </a:prstGeom>
          <a:noFill/>
        </p:spPr>
        <p:txBody>
          <a:bodyPr wrap="square" rtlCol="0">
            <a:spAutoFit/>
          </a:bodyPr>
          <a:lstStyle/>
          <a:p>
            <a:r>
              <a:rPr lang="en-US" sz="2400" dirty="0">
                <a:solidFill>
                  <a:schemeClr val="bg1"/>
                </a:solidFill>
                <a:latin typeface="Algerian" panose="04020705040A02060702" pitchFamily="82" charset="0"/>
                <a:cs typeface="Aldhabi" panose="020F0502020204030204" pitchFamily="2" charset="-78"/>
              </a:rPr>
              <a:t>7</a:t>
            </a:r>
          </a:p>
        </p:txBody>
      </p:sp>
      <p:pic>
        <p:nvPicPr>
          <p:cNvPr id="18" name="Audio 17">
            <a:hlinkClick r:id="" action="ppaction://media"/>
            <a:extLst>
              <a:ext uri="{FF2B5EF4-FFF2-40B4-BE49-F238E27FC236}">
                <a16:creationId xmlns:a16="http://schemas.microsoft.com/office/drawing/2014/main" id="{FCCB1273-8541-64AB-F50B-57393C085D3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7154344"/>
      </p:ext>
    </p:extLst>
  </p:cSld>
  <p:clrMapOvr>
    <a:masterClrMapping/>
  </p:clrMapOvr>
  <mc:AlternateContent xmlns:mc="http://schemas.openxmlformats.org/markup-compatibility/2006" xmlns:p14="http://schemas.microsoft.com/office/powerpoint/2010/main">
    <mc:Choice Requires="p14">
      <p:transition spd="slow" p14:dur="2000" advTm="60290"/>
    </mc:Choice>
    <mc:Fallback xmlns="">
      <p:transition spd="slow" advTm="60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809EAB-6F34-E3F4-AE64-8AE1EF5BD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E3430-DFF4-FA6B-0D81-A3EF591BC0FB}"/>
              </a:ext>
            </a:extLst>
          </p:cNvPr>
          <p:cNvSpPr>
            <a:spLocks noGrp="1"/>
          </p:cNvSpPr>
          <p:nvPr>
            <p:ph type="title"/>
          </p:nvPr>
        </p:nvSpPr>
        <p:spPr>
          <a:xfrm>
            <a:off x="340137" y="383463"/>
            <a:ext cx="5787611" cy="1802538"/>
          </a:xfrm>
        </p:spPr>
        <p:txBody>
          <a:bodyPr anchor="t">
            <a:normAutofit/>
          </a:bodyPr>
          <a:lstStyle/>
          <a:p>
            <a:r>
              <a:rPr lang="en-US" dirty="0"/>
              <a:t>Feature Engineering for Model Building</a:t>
            </a:r>
          </a:p>
        </p:txBody>
      </p:sp>
      <p:pic>
        <p:nvPicPr>
          <p:cNvPr id="8" name="Picture 7" descr="A graph of a graph with red and blue numbers&#10;&#10;Description automatically generated with medium confidence">
            <a:extLst>
              <a:ext uri="{FF2B5EF4-FFF2-40B4-BE49-F238E27FC236}">
                <a16:creationId xmlns:a16="http://schemas.microsoft.com/office/drawing/2014/main" id="{C260B371-861E-5AAD-882C-E2A70CFD38B0}"/>
              </a:ext>
            </a:extLst>
          </p:cNvPr>
          <p:cNvPicPr>
            <a:picLocks noChangeAspect="1"/>
          </p:cNvPicPr>
          <p:nvPr/>
        </p:nvPicPr>
        <p:blipFill rotWithShape="1">
          <a:blip r:embed="rId5">
            <a:extLst>
              <a:ext uri="{28A0092B-C50C-407E-A947-70E740481C1C}">
                <a14:useLocalDpi xmlns:a14="http://schemas.microsoft.com/office/drawing/2010/main" val="0"/>
              </a:ext>
            </a:extLst>
          </a:blip>
          <a:srcRect l="197" r="2" b="2"/>
          <a:stretch/>
        </p:blipFill>
        <p:spPr>
          <a:xfrm>
            <a:off x="7800392" y="215275"/>
            <a:ext cx="3334305" cy="2062995"/>
          </a:xfrm>
          <a:custGeom>
            <a:avLst/>
            <a:gdLst/>
            <a:ahLst/>
            <a:cxnLst/>
            <a:rect l="l" t="t" r="r" b="b"/>
            <a:pathLst>
              <a:path w="2749731" h="1701309">
                <a:moveTo>
                  <a:pt x="376091" y="0"/>
                </a:moveTo>
                <a:lnTo>
                  <a:pt x="2373640" y="0"/>
                </a:lnTo>
                <a:cubicBezTo>
                  <a:pt x="2581349" y="0"/>
                  <a:pt x="2749731" y="168382"/>
                  <a:pt x="2749731" y="376091"/>
                </a:cubicBezTo>
                <a:lnTo>
                  <a:pt x="2749731" y="1325218"/>
                </a:lnTo>
                <a:cubicBezTo>
                  <a:pt x="2749731" y="1532927"/>
                  <a:pt x="2581349" y="1701309"/>
                  <a:pt x="2373640" y="1701309"/>
                </a:cubicBezTo>
                <a:lnTo>
                  <a:pt x="376091" y="1701309"/>
                </a:lnTo>
                <a:cubicBezTo>
                  <a:pt x="168382" y="1701309"/>
                  <a:pt x="0" y="1532927"/>
                  <a:pt x="0" y="1325218"/>
                </a:cubicBezTo>
                <a:lnTo>
                  <a:pt x="0" y="376091"/>
                </a:lnTo>
                <a:cubicBezTo>
                  <a:pt x="0" y="168382"/>
                  <a:pt x="168382" y="0"/>
                  <a:pt x="376091" y="0"/>
                </a:cubicBezTo>
                <a:close/>
              </a:path>
            </a:pathLst>
          </a:custGeom>
        </p:spPr>
      </p:pic>
      <p:sp>
        <p:nvSpPr>
          <p:cNvPr id="3" name="Content Placeholder 2">
            <a:extLst>
              <a:ext uri="{FF2B5EF4-FFF2-40B4-BE49-F238E27FC236}">
                <a16:creationId xmlns:a16="http://schemas.microsoft.com/office/drawing/2014/main" id="{14B0DA71-1C0B-0A43-D560-83D71A31872A}"/>
              </a:ext>
            </a:extLst>
          </p:cNvPr>
          <p:cNvSpPr>
            <a:spLocks noGrp="1"/>
          </p:cNvSpPr>
          <p:nvPr>
            <p:ph idx="1"/>
          </p:nvPr>
        </p:nvSpPr>
        <p:spPr>
          <a:xfrm>
            <a:off x="340137" y="2186001"/>
            <a:ext cx="5863546" cy="4005033"/>
          </a:xfrm>
        </p:spPr>
        <p:txBody>
          <a:bodyPr anchor="b">
            <a:normAutofit fontScale="92500"/>
          </a:bodyPr>
          <a:lstStyle/>
          <a:p>
            <a:pPr marL="0" indent="0">
              <a:buNone/>
            </a:pPr>
            <a:r>
              <a:rPr lang="en-US" dirty="0"/>
              <a:t>The number of numeric features was reduced by the below methods:</a:t>
            </a:r>
          </a:p>
          <a:p>
            <a:pPr marL="0" indent="0">
              <a:buNone/>
            </a:pPr>
            <a:endParaRPr lang="en-US" dirty="0"/>
          </a:p>
          <a:p>
            <a:r>
              <a:rPr lang="en-US" dirty="0"/>
              <a:t>Eliminating the variables that were highly correlated.</a:t>
            </a:r>
          </a:p>
          <a:p>
            <a:r>
              <a:rPr lang="en-US" dirty="0"/>
              <a:t>Eliminating the features with p-value &gt; 0.05 that may not be significant.</a:t>
            </a:r>
          </a:p>
          <a:p>
            <a:r>
              <a:rPr lang="en-US" dirty="0"/>
              <a:t>Identifying and Retaining the Features that are important for Model building.</a:t>
            </a:r>
          </a:p>
          <a:p>
            <a:r>
              <a:rPr lang="en-US" dirty="0"/>
              <a:t>Using Principal Component Analysis(PCA) to retain a few variables without losing much of the data. </a:t>
            </a:r>
          </a:p>
        </p:txBody>
      </p:sp>
      <p:pic>
        <p:nvPicPr>
          <p:cNvPr id="12" name="Picture 11" descr="A graph with a line and a line&#10;&#10;Description automatically generated with medium confidence">
            <a:extLst>
              <a:ext uri="{FF2B5EF4-FFF2-40B4-BE49-F238E27FC236}">
                <a16:creationId xmlns:a16="http://schemas.microsoft.com/office/drawing/2014/main" id="{586428BA-E898-ACA7-AF2A-CBAF268ECDC5}"/>
              </a:ext>
            </a:extLst>
          </p:cNvPr>
          <p:cNvPicPr>
            <a:picLocks noChangeAspect="1"/>
          </p:cNvPicPr>
          <p:nvPr/>
        </p:nvPicPr>
        <p:blipFill rotWithShape="1">
          <a:blip r:embed="rId6">
            <a:extLst>
              <a:ext uri="{28A0092B-C50C-407E-A947-70E740481C1C}">
                <a14:useLocalDpi xmlns:a14="http://schemas.microsoft.com/office/drawing/2010/main" val="0"/>
              </a:ext>
            </a:extLst>
          </a:blip>
          <a:srcRect r="249" b="-5"/>
          <a:stretch/>
        </p:blipFill>
        <p:spPr>
          <a:xfrm>
            <a:off x="7892679" y="4675772"/>
            <a:ext cx="3242018" cy="2005896"/>
          </a:xfrm>
          <a:custGeom>
            <a:avLst/>
            <a:gdLst/>
            <a:ahLst/>
            <a:cxnLst/>
            <a:rect l="l" t="t" r="r" b="b"/>
            <a:pathLst>
              <a:path w="2749731" h="1701309">
                <a:moveTo>
                  <a:pt x="376091" y="0"/>
                </a:moveTo>
                <a:lnTo>
                  <a:pt x="2373640" y="0"/>
                </a:lnTo>
                <a:cubicBezTo>
                  <a:pt x="2581349" y="0"/>
                  <a:pt x="2749731" y="168382"/>
                  <a:pt x="2749731" y="376091"/>
                </a:cubicBezTo>
                <a:lnTo>
                  <a:pt x="2749731" y="1325218"/>
                </a:lnTo>
                <a:cubicBezTo>
                  <a:pt x="2749731" y="1532927"/>
                  <a:pt x="2581349" y="1701309"/>
                  <a:pt x="2373640" y="1701309"/>
                </a:cubicBezTo>
                <a:lnTo>
                  <a:pt x="376091" y="1701309"/>
                </a:lnTo>
                <a:cubicBezTo>
                  <a:pt x="168382" y="1701309"/>
                  <a:pt x="0" y="1532927"/>
                  <a:pt x="0" y="1325218"/>
                </a:cubicBezTo>
                <a:lnTo>
                  <a:pt x="0" y="376091"/>
                </a:lnTo>
                <a:cubicBezTo>
                  <a:pt x="0" y="168382"/>
                  <a:pt x="168382" y="0"/>
                  <a:pt x="376091" y="0"/>
                </a:cubicBezTo>
                <a:close/>
              </a:path>
            </a:pathLst>
          </a:custGeom>
        </p:spPr>
      </p:pic>
      <p:pic>
        <p:nvPicPr>
          <p:cNvPr id="10" name="Picture 9" descr="A graph with colorful lines and text&#10;&#10;Description automatically generated">
            <a:extLst>
              <a:ext uri="{FF2B5EF4-FFF2-40B4-BE49-F238E27FC236}">
                <a16:creationId xmlns:a16="http://schemas.microsoft.com/office/drawing/2014/main" id="{59836AA4-E11D-48DC-FDEA-860BECC8D15A}"/>
              </a:ext>
            </a:extLst>
          </p:cNvPr>
          <p:cNvPicPr>
            <a:picLocks noChangeAspect="1"/>
          </p:cNvPicPr>
          <p:nvPr/>
        </p:nvPicPr>
        <p:blipFill rotWithShape="1">
          <a:blip r:embed="rId7">
            <a:extLst>
              <a:ext uri="{28A0092B-C50C-407E-A947-70E740481C1C}">
                <a14:useLocalDpi xmlns:a14="http://schemas.microsoft.com/office/drawing/2010/main" val="0"/>
              </a:ext>
            </a:extLst>
          </a:blip>
          <a:srcRect r="249" b="-5"/>
          <a:stretch/>
        </p:blipFill>
        <p:spPr>
          <a:xfrm>
            <a:off x="7846535" y="2493545"/>
            <a:ext cx="3242017" cy="2005895"/>
          </a:xfrm>
          <a:custGeom>
            <a:avLst/>
            <a:gdLst/>
            <a:ahLst/>
            <a:cxnLst/>
            <a:rect l="l" t="t" r="r" b="b"/>
            <a:pathLst>
              <a:path w="2749731" h="1701309">
                <a:moveTo>
                  <a:pt x="376091" y="0"/>
                </a:moveTo>
                <a:lnTo>
                  <a:pt x="2373640" y="0"/>
                </a:lnTo>
                <a:cubicBezTo>
                  <a:pt x="2581349" y="0"/>
                  <a:pt x="2749731" y="168382"/>
                  <a:pt x="2749731" y="376091"/>
                </a:cubicBezTo>
                <a:lnTo>
                  <a:pt x="2749731" y="1325218"/>
                </a:lnTo>
                <a:cubicBezTo>
                  <a:pt x="2749731" y="1532927"/>
                  <a:pt x="2581349" y="1701309"/>
                  <a:pt x="2373640" y="1701309"/>
                </a:cubicBezTo>
                <a:lnTo>
                  <a:pt x="376091" y="1701309"/>
                </a:lnTo>
                <a:cubicBezTo>
                  <a:pt x="168382" y="1701309"/>
                  <a:pt x="0" y="1532927"/>
                  <a:pt x="0" y="1325218"/>
                </a:cubicBezTo>
                <a:lnTo>
                  <a:pt x="0" y="376091"/>
                </a:lnTo>
                <a:cubicBezTo>
                  <a:pt x="0" y="168382"/>
                  <a:pt x="168382" y="0"/>
                  <a:pt x="376091" y="0"/>
                </a:cubicBezTo>
                <a:close/>
              </a:path>
            </a:pathLst>
          </a:custGeom>
        </p:spPr>
      </p:pic>
      <p:sp>
        <p:nvSpPr>
          <p:cNvPr id="6" name="Slide Number Placeholder 5">
            <a:extLst>
              <a:ext uri="{FF2B5EF4-FFF2-40B4-BE49-F238E27FC236}">
                <a16:creationId xmlns:a16="http://schemas.microsoft.com/office/drawing/2014/main" id="{D1DFF0E3-C594-C2BE-05BC-4D698132E96E}"/>
              </a:ext>
            </a:extLst>
          </p:cNvPr>
          <p:cNvSpPr>
            <a:spLocks noGrp="1"/>
          </p:cNvSpPr>
          <p:nvPr>
            <p:ph type="sldNum" sz="quarter" idx="12"/>
          </p:nvPr>
        </p:nvSpPr>
        <p:spPr>
          <a:xfrm>
            <a:off x="11403951" y="6425816"/>
            <a:ext cx="429768" cy="365125"/>
          </a:xfrm>
        </p:spPr>
        <p:txBody>
          <a:bodyPr>
            <a:normAutofit/>
          </a:bodyPr>
          <a:lstStyle/>
          <a:p>
            <a:pPr>
              <a:spcAft>
                <a:spcPts val="600"/>
              </a:spcAft>
            </a:pPr>
            <a:fld id="{6E91CC32-6A6B-4E2E-BBA1-6864F305DA26}" type="slidenum">
              <a:rPr lang="en-US" smtClean="0"/>
              <a:pPr>
                <a:spcAft>
                  <a:spcPts val="600"/>
                </a:spcAft>
              </a:pPr>
              <a:t>8</a:t>
            </a:fld>
            <a:endParaRPr lang="en-US"/>
          </a:p>
        </p:txBody>
      </p:sp>
      <p:pic>
        <p:nvPicPr>
          <p:cNvPr id="7" name="Audio 6">
            <a:hlinkClick r:id="" action="ppaction://media"/>
            <a:extLst>
              <a:ext uri="{FF2B5EF4-FFF2-40B4-BE49-F238E27FC236}">
                <a16:creationId xmlns:a16="http://schemas.microsoft.com/office/drawing/2014/main" id="{949624C8-BB95-D882-6463-A90E3877A07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68932682"/>
      </p:ext>
    </p:extLst>
  </p:cSld>
  <p:clrMapOvr>
    <a:masterClrMapping/>
  </p:clrMapOvr>
  <mc:AlternateContent xmlns:mc="http://schemas.openxmlformats.org/markup-compatibility/2006" xmlns:p14="http://schemas.microsoft.com/office/powerpoint/2010/main">
    <mc:Choice Requires="p14">
      <p:transition spd="slow" p14:dur="2000" advTm="61776"/>
    </mc:Choice>
    <mc:Fallback xmlns="">
      <p:transition spd="slow" advTm="61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7B38-9644-AD26-3498-21D03EDEA420}"/>
              </a:ext>
            </a:extLst>
          </p:cNvPr>
          <p:cNvSpPr>
            <a:spLocks noGrp="1"/>
          </p:cNvSpPr>
          <p:nvPr>
            <p:ph type="title"/>
          </p:nvPr>
        </p:nvSpPr>
        <p:spPr>
          <a:xfrm>
            <a:off x="2080293" y="137655"/>
            <a:ext cx="7427602" cy="765530"/>
          </a:xfrm>
        </p:spPr>
        <p:txBody>
          <a:bodyPr>
            <a:normAutofit/>
          </a:bodyPr>
          <a:lstStyle/>
          <a:p>
            <a:r>
              <a:rPr lang="en-US" sz="4000" dirty="0"/>
              <a:t>Model Building &amp; Evaluation</a:t>
            </a:r>
          </a:p>
        </p:txBody>
      </p:sp>
      <p:sp>
        <p:nvSpPr>
          <p:cNvPr id="6" name="Slide Number Placeholder 5">
            <a:extLst>
              <a:ext uri="{FF2B5EF4-FFF2-40B4-BE49-F238E27FC236}">
                <a16:creationId xmlns:a16="http://schemas.microsoft.com/office/drawing/2014/main" id="{C53D214B-A093-93C4-6822-5390513EEC4A}"/>
              </a:ext>
            </a:extLst>
          </p:cNvPr>
          <p:cNvSpPr>
            <a:spLocks noGrp="1"/>
          </p:cNvSpPr>
          <p:nvPr>
            <p:ph type="sldNum" sz="quarter" idx="12"/>
          </p:nvPr>
        </p:nvSpPr>
        <p:spPr/>
        <p:txBody>
          <a:bodyPr/>
          <a:lstStyle/>
          <a:p>
            <a:fld id="{6E91CC32-6A6B-4E2E-BBA1-6864F305DA26}" type="slidenum">
              <a:rPr lang="en-US" smtClean="0"/>
              <a:t>9</a:t>
            </a:fld>
            <a:endParaRPr lang="en-US"/>
          </a:p>
        </p:txBody>
      </p:sp>
      <p:pic>
        <p:nvPicPr>
          <p:cNvPr id="4" name="Picture 3" descr="A screenshot of a computer&#10;&#10;Description automatically generated">
            <a:extLst>
              <a:ext uri="{FF2B5EF4-FFF2-40B4-BE49-F238E27FC236}">
                <a16:creationId xmlns:a16="http://schemas.microsoft.com/office/drawing/2014/main" id="{11E6E2DD-A8BB-35B3-3DB2-E1D487592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2167" y="1015153"/>
            <a:ext cx="4420552" cy="2526816"/>
          </a:xfrm>
          <a:prstGeom prst="rect">
            <a:avLst/>
          </a:prstGeom>
        </p:spPr>
      </p:pic>
      <p:sp>
        <p:nvSpPr>
          <p:cNvPr id="5" name="TextBox 4">
            <a:extLst>
              <a:ext uri="{FF2B5EF4-FFF2-40B4-BE49-F238E27FC236}">
                <a16:creationId xmlns:a16="http://schemas.microsoft.com/office/drawing/2014/main" id="{54096CDA-677B-5B7D-FE7B-70745A92E864}"/>
              </a:ext>
            </a:extLst>
          </p:cNvPr>
          <p:cNvSpPr txBox="1"/>
          <p:nvPr/>
        </p:nvSpPr>
        <p:spPr>
          <a:xfrm>
            <a:off x="335467" y="1222310"/>
            <a:ext cx="5760533" cy="5062924"/>
          </a:xfrm>
          <a:prstGeom prst="rect">
            <a:avLst/>
          </a:prstGeom>
          <a:noFill/>
        </p:spPr>
        <p:txBody>
          <a:bodyPr wrap="square" rtlCol="0">
            <a:spAutoFit/>
          </a:bodyPr>
          <a:lstStyle/>
          <a:p>
            <a:pPr marL="285750" indent="-285750">
              <a:buFont typeface="Wingdings" panose="05000000000000000000" pitchFamily="2" charset="2"/>
              <a:buChar char="ü"/>
            </a:pPr>
            <a:r>
              <a:rPr lang="en-US" sz="1700" dirty="0"/>
              <a:t>Various Regression algorithms such as Linear Regression using caret, </a:t>
            </a:r>
            <a:r>
              <a:rPr lang="en-US" sz="1700" dirty="0" err="1"/>
              <a:t>vTreat</a:t>
            </a:r>
            <a:r>
              <a:rPr lang="en-US" sz="1700" dirty="0"/>
              <a:t>, and Recipe packages and regularized Regression such as Ridge, Lasso, and Elastic Net were trained on the dataset to predict the target variable- meals wasted.</a:t>
            </a:r>
          </a:p>
          <a:p>
            <a:pPr marL="285750" indent="-285750">
              <a:buFont typeface="Wingdings" panose="05000000000000000000" pitchFamily="2" charset="2"/>
              <a:buChar char="ü"/>
            </a:pPr>
            <a:endParaRPr lang="en-US" sz="1700" dirty="0"/>
          </a:p>
          <a:p>
            <a:pPr marL="285750" indent="-285750">
              <a:buFont typeface="Wingdings" panose="05000000000000000000" pitchFamily="2" charset="2"/>
              <a:buChar char="ü"/>
            </a:pPr>
            <a:r>
              <a:rPr lang="en-US" sz="1700" dirty="0"/>
              <a:t>To avoid the problem of overfitting, the K-fold cross-validation and hyperparameter tuning were performed to find the optimal set of parameters for the model.</a:t>
            </a:r>
          </a:p>
          <a:p>
            <a:pPr marL="285750" indent="-285750">
              <a:buFont typeface="Wingdings" panose="05000000000000000000" pitchFamily="2" charset="2"/>
              <a:buChar char="ü"/>
            </a:pPr>
            <a:endParaRPr lang="en-US" sz="1700" dirty="0"/>
          </a:p>
          <a:p>
            <a:pPr marL="285750" indent="-285750">
              <a:buFont typeface="Wingdings" panose="05000000000000000000" pitchFamily="2" charset="2"/>
              <a:buChar char="ü"/>
            </a:pPr>
            <a:r>
              <a:rPr lang="en-US" sz="1700" dirty="0"/>
              <a:t>The performance of most of the models was similar and they all had close R-squared and RMSE values.</a:t>
            </a:r>
          </a:p>
          <a:p>
            <a:pPr marL="285750" indent="-285750">
              <a:buFont typeface="Wingdings" panose="05000000000000000000" pitchFamily="2" charset="2"/>
              <a:buChar char="ü"/>
            </a:pPr>
            <a:endParaRPr lang="en-US" sz="1700" dirty="0"/>
          </a:p>
          <a:p>
            <a:pPr marL="285750" indent="-285750">
              <a:buFont typeface="Wingdings" panose="05000000000000000000" pitchFamily="2" charset="2"/>
              <a:buChar char="ü"/>
            </a:pPr>
            <a:r>
              <a:rPr lang="en-US" sz="1700" dirty="0" err="1"/>
              <a:t>vTreat</a:t>
            </a:r>
            <a:r>
              <a:rPr lang="en-US" sz="1700" dirty="0"/>
              <a:t> and Simple Regression models had the best performance scores as shown in the table.</a:t>
            </a:r>
          </a:p>
          <a:p>
            <a:pPr marL="285750" indent="-285750">
              <a:buFont typeface="Wingdings" panose="05000000000000000000" pitchFamily="2" charset="2"/>
              <a:buChar char="ü"/>
            </a:pPr>
            <a:endParaRPr lang="en-US" sz="1700" dirty="0"/>
          </a:p>
          <a:p>
            <a:pPr marL="285750" indent="-285750">
              <a:buFont typeface="Wingdings" panose="05000000000000000000" pitchFamily="2" charset="2"/>
              <a:buChar char="ü"/>
            </a:pPr>
            <a:r>
              <a:rPr lang="en-US" sz="1700" dirty="0"/>
              <a:t>The Models were also tested for Multicollinearity and Homoscedasticity</a:t>
            </a:r>
          </a:p>
        </p:txBody>
      </p:sp>
      <p:pic>
        <p:nvPicPr>
          <p:cNvPr id="12" name="Picture 11">
            <a:extLst>
              <a:ext uri="{FF2B5EF4-FFF2-40B4-BE49-F238E27FC236}">
                <a16:creationId xmlns:a16="http://schemas.microsoft.com/office/drawing/2014/main" id="{71EAC1A3-B8CA-3BDC-80AF-B2A2765AB219}"/>
              </a:ext>
            </a:extLst>
          </p:cNvPr>
          <p:cNvPicPr>
            <a:picLocks noChangeAspect="1"/>
          </p:cNvPicPr>
          <p:nvPr/>
        </p:nvPicPr>
        <p:blipFill>
          <a:blip r:embed="rId6"/>
          <a:stretch>
            <a:fillRect/>
          </a:stretch>
        </p:blipFill>
        <p:spPr>
          <a:xfrm>
            <a:off x="7906666" y="3653937"/>
            <a:ext cx="2463233" cy="2978146"/>
          </a:xfrm>
          <a:prstGeom prst="rect">
            <a:avLst/>
          </a:prstGeom>
        </p:spPr>
      </p:pic>
      <p:pic>
        <p:nvPicPr>
          <p:cNvPr id="18" name="Audio 17">
            <a:hlinkClick r:id="" action="ppaction://media"/>
            <a:extLst>
              <a:ext uri="{FF2B5EF4-FFF2-40B4-BE49-F238E27FC236}">
                <a16:creationId xmlns:a16="http://schemas.microsoft.com/office/drawing/2014/main" id="{02665A27-1A81-496D-6D83-F46334800A9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47124099"/>
      </p:ext>
    </p:extLst>
  </p:cSld>
  <p:clrMapOvr>
    <a:masterClrMapping/>
  </p:clrMapOvr>
  <mc:AlternateContent xmlns:mc="http://schemas.openxmlformats.org/markup-compatibility/2006" xmlns:p14="http://schemas.microsoft.com/office/powerpoint/2010/main">
    <mc:Choice Requires="p14">
      <p:transition spd="slow" p14:dur="2000" advTm="73094"/>
    </mc:Choice>
    <mc:Fallback xmlns="">
      <p:transition spd="slow" advTm="73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DylanVTI">
  <a:themeElements>
    <a:clrScheme name="Custom 8">
      <a:dk1>
        <a:sysClr val="windowText" lastClr="000000"/>
      </a:dk1>
      <a:lt1>
        <a:sysClr val="window" lastClr="FFFFFF"/>
      </a:lt1>
      <a:dk2>
        <a:srgbClr val="1A1A33"/>
      </a:dk2>
      <a:lt2>
        <a:srgbClr val="EEFFE3"/>
      </a:lt2>
      <a:accent1>
        <a:srgbClr val="5C40EF"/>
      </a:accent1>
      <a:accent2>
        <a:srgbClr val="B8A0F8"/>
      </a:accent2>
      <a:accent3>
        <a:srgbClr val="00C777"/>
      </a:accent3>
      <a:accent4>
        <a:srgbClr val="005A66"/>
      </a:accent4>
      <a:accent5>
        <a:srgbClr val="9956EA"/>
      </a:accent5>
      <a:accent6>
        <a:srgbClr val="9BBB25"/>
      </a:accent6>
      <a:hlink>
        <a:srgbClr val="674CF0"/>
      </a:hlink>
      <a:folHlink>
        <a:srgbClr val="B53699"/>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5790</TotalTime>
  <Words>1254</Words>
  <Application>Microsoft Office PowerPoint</Application>
  <PresentationFormat>Widescreen</PresentationFormat>
  <Paragraphs>152</Paragraphs>
  <Slides>15</Slides>
  <Notes>9</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Algerian</vt:lpstr>
      <vt:lpstr>Aptos</vt:lpstr>
      <vt:lpstr>Arial</vt:lpstr>
      <vt:lpstr>Calibri</vt:lpstr>
      <vt:lpstr>Neue Haas Grotesk Text Pro</vt:lpstr>
      <vt:lpstr>Times New Roman</vt:lpstr>
      <vt:lpstr>Wingdings</vt:lpstr>
      <vt:lpstr>DylanVTI</vt:lpstr>
      <vt:lpstr>Using Machine Learning to Reduce Food Wastage and Fight Hunger</vt:lpstr>
      <vt:lpstr>Why is Food Wastage a Problem?</vt:lpstr>
      <vt:lpstr>How can Machine Learning help?</vt:lpstr>
      <vt:lpstr>Steps involved in the Machine learning Model  Building</vt:lpstr>
      <vt:lpstr>Data Sources and Extraction</vt:lpstr>
      <vt:lpstr>Exploratory Data Analysis</vt:lpstr>
      <vt:lpstr>Data Wrangling &amp; Preparation</vt:lpstr>
      <vt:lpstr>Feature Engineering for Model Building</vt:lpstr>
      <vt:lpstr>Model Building &amp; Evaluation</vt:lpstr>
      <vt:lpstr>Implementation Plan &amp; Recommendations</vt:lpstr>
      <vt:lpstr>Challenges &amp; Ethical concerns</vt:lpstr>
      <vt:lpstr>Further Analysis</vt:lpstr>
      <vt:lpstr>Further Analysis (continued)</vt:lpstr>
      <vt:lpstr>References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Guruprasad Velikadu Krishnamoorthy</dc:creator>
  <cp:lastModifiedBy>Guruprasad Velikadu Krishnamoorthy</cp:lastModifiedBy>
  <cp:revision>170</cp:revision>
  <dcterms:created xsi:type="dcterms:W3CDTF">2024-06-23T21:41:05Z</dcterms:created>
  <dcterms:modified xsi:type="dcterms:W3CDTF">2024-06-30T18:18:45Z</dcterms:modified>
</cp:coreProperties>
</file>